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67" r:id="rId3"/>
    <p:sldId id="258" r:id="rId4"/>
    <p:sldId id="265" r:id="rId5"/>
    <p:sldId id="257" r:id="rId6"/>
    <p:sldId id="260" r:id="rId7"/>
    <p:sldId id="261" r:id="rId8"/>
    <p:sldId id="262" r:id="rId9"/>
    <p:sldId id="263" r:id="rId10"/>
    <p:sldId id="259" r:id="rId11"/>
    <p:sldId id="266" r:id="rId1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1pPr>
    <a:lvl2pPr marL="0" marR="0" indent="22860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2pPr>
    <a:lvl3pPr marL="0" marR="0" indent="45720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3pPr>
    <a:lvl4pPr marL="0" marR="0" indent="68580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4pPr>
    <a:lvl5pPr marL="0" marR="0" indent="91440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5pPr>
    <a:lvl6pPr marL="0" marR="0" indent="114300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6pPr>
    <a:lvl7pPr marL="0" marR="0" indent="137160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7pPr>
    <a:lvl8pPr marL="0" marR="0" indent="160020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8pPr>
    <a:lvl9pPr marL="0" marR="0" indent="182880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alatino"/>
          <a:ea typeface="Palatino"/>
          <a:cs typeface="Palatino"/>
        </a:font>
        <a:srgbClr val="6D6A67"/>
      </a:tcTxStyle>
      <a:tcStyle>
        <a:tcBdr>
          <a:left>
            <a:ln w="12700" cap="flat">
              <a:solidFill>
                <a:srgbClr val="7695B6"/>
              </a:solidFill>
              <a:prstDash val="solid"/>
              <a:miter lim="400000"/>
            </a:ln>
          </a:left>
          <a:right>
            <a:ln w="12700" cap="flat">
              <a:solidFill>
                <a:srgbClr val="7695B6"/>
              </a:solidFill>
              <a:prstDash val="solid"/>
              <a:miter lim="400000"/>
            </a:ln>
          </a:right>
          <a:top>
            <a:ln w="127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solidFill>
                <a:srgbClr val="7695B6"/>
              </a:solidFill>
              <a:prstDash val="solid"/>
              <a:miter lim="400000"/>
            </a:ln>
          </a:insideV>
        </a:tcBdr>
        <a:fill>
          <a:noFill/>
        </a:fill>
      </a:tcStyle>
    </a:wholeTbl>
    <a:band2H>
      <a:tcTxStyle/>
      <a:tcStyle>
        <a:tcBdr/>
        <a:fill>
          <a:solidFill>
            <a:srgbClr val="C5C7C9">
              <a:alpha val="30000"/>
            </a:srgbClr>
          </a:solidFill>
        </a:fill>
      </a:tcStyle>
    </a:band2H>
    <a:firstCol>
      <a:tcTxStyle b="off" i="off">
        <a:font>
          <a:latin typeface="Palatino"/>
          <a:ea typeface="Palatino"/>
          <a:cs typeface="Palatino"/>
        </a:font>
        <a:srgbClr val="F6F4EF"/>
      </a:tcTxStyle>
      <a:tcStyle>
        <a:tcBdr>
          <a:left>
            <a:ln w="12700" cap="flat">
              <a:solidFill>
                <a:srgbClr val="7695B6"/>
              </a:solidFill>
              <a:prstDash val="solid"/>
              <a:miter lim="400000"/>
            </a:ln>
          </a:left>
          <a:right>
            <a:ln w="12700" cap="flat">
              <a:noFill/>
              <a:miter lim="400000"/>
            </a:ln>
          </a:right>
          <a:top>
            <a:ln w="12700" cap="flat">
              <a:solidFill>
                <a:srgbClr val="D6D3CB">
                  <a:alpha val="85000"/>
                </a:srgbClr>
              </a:solidFill>
              <a:prstDash val="solid"/>
              <a:miter lim="400000"/>
            </a:ln>
          </a:top>
          <a:bottom>
            <a:ln w="12700" cap="flat">
              <a:solidFill>
                <a:srgbClr val="D6D3CB">
                  <a:alpha val="85000"/>
                </a:srgbClr>
              </a:solidFill>
              <a:prstDash val="solid"/>
              <a:miter lim="400000"/>
            </a:ln>
          </a:bottom>
          <a:insideH>
            <a:ln w="12700" cap="flat">
              <a:solidFill>
                <a:srgbClr val="D6D3CB">
                  <a:alpha val="85000"/>
                </a:srgbClr>
              </a:solidFill>
              <a:prstDash val="solid"/>
              <a:miter lim="400000"/>
            </a:ln>
          </a:insideH>
          <a:insideV>
            <a:ln w="12700" cap="flat">
              <a:solidFill>
                <a:srgbClr val="7695B6"/>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solidFill>
                <a:srgbClr val="7695B6"/>
              </a:solidFill>
              <a:prstDash val="solid"/>
              <a:miter lim="400000"/>
            </a:ln>
          </a:top>
          <a:bottom>
            <a:ln w="0" cap="flat">
              <a:noFill/>
              <a:miter lim="400000"/>
            </a:ln>
          </a:bottom>
          <a:insideH>
            <a:ln w="12700" cap="flat">
              <a:solidFill>
                <a:srgbClr val="7695B6"/>
              </a:solidFill>
              <a:prstDash val="solid"/>
              <a:miter lim="400000"/>
            </a:ln>
          </a:insideH>
          <a:insideV>
            <a:ln w="12700" cap="flat">
              <a:noFill/>
              <a:miter lim="400000"/>
            </a:ln>
          </a:insideV>
        </a:tcBdr>
        <a:fill>
          <a:noFill/>
        </a:fill>
      </a:tcStyle>
    </a:firstRow>
  </a:tblStyle>
  <a:tblStyle styleId="{C7B018BB-80A7-4F77-B60F-C8B233D01FF8}" styleName="">
    <a:tblBg/>
    <a:wholeTbl>
      <a:tcTxStyle b="off" i="off">
        <a:font>
          <a:latin typeface="Palatino"/>
          <a:ea typeface="Palatino"/>
          <a:cs typeface="Palatino"/>
        </a:font>
        <a:srgbClr val="6D6A67"/>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5D5D5D"/>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EEE7283C-3CF3-47DC-8721-378D4A62B228}"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noFill/>
        </a:fill>
      </a:tcStyle>
    </a:wholeTbl>
    <a:band2H>
      <a:tcTxStyle/>
      <a:tcStyle>
        <a:tcBdr/>
        <a:fill>
          <a:solidFill>
            <a:srgbClr val="DBD8CD">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solidFill>
            <a:srgbClr val="EEEBE2">
              <a:alpha val="85000"/>
            </a:srgbClr>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Palatino"/>
          <a:ea typeface="Palatino"/>
          <a:cs typeface="Palatino"/>
        </a:font>
        <a:srgbClr val="6D6A67"/>
      </a:tcTxStyle>
      <a:tcStyle>
        <a:tcBdr>
          <a:left>
            <a:ln w="12700" cap="flat">
              <a:solidFill>
                <a:srgbClr val="A8A49D"/>
              </a:solidFill>
              <a:prstDash val="solid"/>
              <a:miter lim="400000"/>
            </a:ln>
          </a:left>
          <a:right>
            <a:ln w="12700" cap="flat">
              <a:solidFill>
                <a:srgbClr val="A8A49D"/>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A8A49D"/>
              </a:solidFill>
              <a:prstDash val="solid"/>
              <a:miter lim="400000"/>
            </a:ln>
          </a:insideV>
        </a:tcBdr>
        <a:fill>
          <a:noFill/>
        </a:fill>
      </a:tcStyle>
    </a:wholeTbl>
    <a:band2H>
      <a:tcTxStyle/>
      <a:tcStyle>
        <a:tcBdr/>
        <a:fill>
          <a:solidFill>
            <a:srgbClr val="C4C1BA">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3F1DF"/>
              </a:solidFill>
              <a:prstDash val="solid"/>
              <a:miter lim="400000"/>
            </a:ln>
          </a:insideV>
        </a:tcBdr>
        <a:fill>
          <a:no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12700" cap="flat">
              <a:noFill/>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D6D3CB"/>
              </a:solidFill>
              <a:prstDash val="solid"/>
              <a:miter lim="400000"/>
            </a:ln>
          </a:insideV>
        </a:tcBdr>
        <a:fill>
          <a:solidFill>
            <a:srgbClr val="8C8982"/>
          </a:solid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firstRow>
  </a:tblStyle>
  <a:tblStyle styleId="{2708684C-4D16-4618-839F-0558EEFCDFE6}" styleName="">
    <a:tblBg/>
    <a:wholeTbl>
      <a:tcTxStyle b="off" i="off">
        <a:font>
          <a:latin typeface="Palatino"/>
          <a:ea typeface="Palatino"/>
          <a:cs typeface="Palatino"/>
        </a:font>
        <a:srgbClr val="6D6A67"/>
      </a:tcTxStyle>
      <a:tcStyle>
        <a:tcBdr>
          <a:left>
            <a:ln w="25400" cap="flat">
              <a:solidFill>
                <a:srgbClr val="D6D3CB"/>
              </a:solidFill>
              <a:custDash>
                <a:ds d="200000" sp="200000"/>
              </a:custDash>
              <a:miter lim="400000"/>
            </a:ln>
          </a:left>
          <a:right>
            <a:ln w="25400" cap="flat">
              <a:solidFill>
                <a:srgbClr val="D6D3CB"/>
              </a:solidFill>
              <a:custDash>
                <a:ds d="200000" sp="200000"/>
              </a:custDash>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custDash>
                <a:ds d="200000" sp="200000"/>
              </a:custDash>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25400" cap="flat">
              <a:solidFill>
                <a:srgbClr val="D6D3CB"/>
              </a:solidFill>
              <a:prstDash val="solid"/>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prstDash val="solid"/>
              <a:miter lim="400000"/>
            </a:ln>
          </a:top>
          <a:bottom>
            <a:ln w="12700" cap="flat">
              <a:noFill/>
              <a:miter lim="400000"/>
            </a:ln>
          </a:bottom>
          <a:insideH>
            <a:ln w="25400" cap="flat">
              <a:solidFill>
                <a:srgbClr val="D6D3CB"/>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noFill/>
              <a:miter lim="400000"/>
            </a:ln>
          </a:top>
          <a:bottom>
            <a:ln w="25400" cap="flat">
              <a:solidFill>
                <a:srgbClr val="D6D3CB"/>
              </a:solidFill>
              <a:prstDash val="solid"/>
              <a:miter lim="400000"/>
            </a:ln>
          </a:bottom>
          <a:insideH>
            <a:ln w="25400" cap="flat">
              <a:solidFill>
                <a:srgbClr val="D6D3CB"/>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54"/>
    <p:restoredTop sz="76264"/>
  </p:normalViewPr>
  <p:slideViewPr>
    <p:cSldViewPr snapToGrid="0" snapToObjects="1">
      <p:cViewPr varScale="1">
        <p:scale>
          <a:sx n="90" d="100"/>
          <a:sy n="90" d="100"/>
        </p:scale>
        <p:origin x="224" y="5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1143000" y="685800"/>
            <a:ext cx="4572000" cy="3429000"/>
          </a:xfrm>
          <a:prstGeom prst="rect">
            <a:avLst/>
          </a:prstGeom>
        </p:spPr>
        <p:txBody>
          <a:bodyPr/>
          <a:lstStyle/>
          <a:p>
            <a:endParaRPr/>
          </a:p>
        </p:txBody>
      </p:sp>
      <p:sp>
        <p:nvSpPr>
          <p:cNvPr id="131" name="Shape 13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endParaRPr/>
          </a:p>
        </p:txBody>
      </p:sp>
      <p:sp>
        <p:nvSpPr>
          <p:cNvPr id="138" name="Shape 138"/>
          <p:cNvSpPr>
            <a:spLocks noGrp="1"/>
          </p:cNvSpPr>
          <p:nvPr>
            <p:ph type="body" sz="quarter" idx="1"/>
          </p:nvPr>
        </p:nvSpPr>
        <p:spPr>
          <a:prstGeom prst="rect">
            <a:avLst/>
          </a:prstGeom>
        </p:spPr>
        <p:txBody>
          <a:bodyPr/>
          <a:lstStyle/>
          <a:p>
            <a:pPr lvl="0"/>
            <a:r>
              <a:rPr dirty="0"/>
              <a:t>We like to use our introductions to get to know each other. Last time we had you introduce yourself </a:t>
            </a:r>
            <a:r>
              <a:rPr lang="en-US" dirty="0"/>
              <a:t>with </a:t>
            </a:r>
            <a:r>
              <a:rPr dirty="0"/>
              <a:t>the best job you ever had early in your career.</a:t>
            </a:r>
            <a:r>
              <a:rPr lang="en-US" dirty="0"/>
              <a:t> This time we ask … </a:t>
            </a:r>
            <a:r>
              <a:rPr lang="en-US" sz="2200" dirty="0">
                <a:effectLst/>
                <a:latin typeface="Helvetica Neue"/>
                <a:ea typeface="Helvetica Neue"/>
                <a:cs typeface="Helvetica Neue"/>
                <a:sym typeface="Helvetica Neue"/>
              </a:rPr>
              <a:t>What are you most excited about regarding your job or program right now? What's one work-related skill that you'd like to develop and why? </a:t>
            </a:r>
            <a:endParaRPr lang="en-US" dirty="0">
              <a:effectLst/>
            </a:endParaRPr>
          </a:p>
          <a:p>
            <a:endParaRPr dirty="0"/>
          </a:p>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noRot="1" noChangeAspect="1"/>
          </p:cNvSpPr>
          <p:nvPr>
            <p:ph type="sldImg"/>
          </p:nvPr>
        </p:nvSpPr>
        <p:spPr>
          <a:prstGeom prst="rect">
            <a:avLst/>
          </a:prstGeom>
        </p:spPr>
        <p:txBody>
          <a:bodyPr/>
          <a:lstStyle/>
          <a:p>
            <a:endParaRPr/>
          </a:p>
        </p:txBody>
      </p:sp>
      <p:sp>
        <p:nvSpPr>
          <p:cNvPr id="162" name="Shape 162"/>
          <p:cNvSpPr>
            <a:spLocks noGrp="1"/>
          </p:cNvSpPr>
          <p:nvPr>
            <p:ph type="body" sz="quarter" idx="1"/>
          </p:nvPr>
        </p:nvSpPr>
        <p:spPr>
          <a:prstGeom prst="rect">
            <a:avLst/>
          </a:prstGeom>
        </p:spPr>
        <p:txBody>
          <a:bodyPr/>
          <a:lstStyle/>
          <a:p>
            <a:pPr>
              <a:defRPr sz="1600"/>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hape 153"/>
          <p:cNvSpPr>
            <a:spLocks noGrp="1" noRot="1" noChangeAspect="1"/>
          </p:cNvSpPr>
          <p:nvPr>
            <p:ph type="sldImg"/>
          </p:nvPr>
        </p:nvSpPr>
        <p:spPr>
          <a:prstGeom prst="rect">
            <a:avLst/>
          </a:prstGeom>
        </p:spPr>
        <p:txBody>
          <a:bodyPr/>
          <a:lstStyle/>
          <a:p>
            <a:endParaRPr/>
          </a:p>
        </p:txBody>
      </p:sp>
      <p:sp>
        <p:nvSpPr>
          <p:cNvPr id="154" name="Shape 154"/>
          <p:cNvSpPr>
            <a:spLocks noGrp="1"/>
          </p:cNvSpPr>
          <p:nvPr>
            <p:ph type="body" sz="quarter" idx="1"/>
          </p:nvPr>
        </p:nvSpPr>
        <p:spPr>
          <a:prstGeom prst="rect">
            <a:avLst/>
          </a:prstGeom>
        </p:spPr>
        <p:txBody>
          <a:bodyPr/>
          <a:lstStyle/>
          <a:p>
            <a:pPr marL="285750" indent="-285750">
              <a:buFont typeface="Arial" panose="020B0604020202020204" pitchFamily="34" charset="0"/>
              <a:buChar char="•"/>
            </a:pPr>
            <a:r>
              <a:rPr lang="en-US" sz="1800" dirty="0"/>
              <a:t>We are going to be working with you to evaluate progress on work identified in MOU. I’ll be calling/emailing in next two weeks.</a:t>
            </a:r>
          </a:p>
          <a:p>
            <a:pPr marL="285750" indent="-285750">
              <a:buFont typeface="Arial" panose="020B0604020202020204" pitchFamily="34" charset="0"/>
              <a:buChar char="•"/>
            </a:pPr>
            <a:r>
              <a:rPr lang="en-US" sz="1800" dirty="0"/>
              <a:t>Setting up an RSA executive session of one rep from each core partner</a:t>
            </a:r>
          </a:p>
          <a:p>
            <a:pPr marL="285750" indent="-285750">
              <a:buFont typeface="Arial" panose="020B0604020202020204" pitchFamily="34" charset="0"/>
              <a:buChar char="•"/>
            </a:pPr>
            <a:r>
              <a:rPr lang="en-US" sz="1800" dirty="0"/>
              <a:t>Next quarterly meeting on May 8</a:t>
            </a:r>
          </a:p>
          <a:p>
            <a:pPr marL="285750" indent="-285750">
              <a:buFont typeface="Arial" panose="020B0604020202020204" pitchFamily="34" charset="0"/>
              <a:buChar char="•"/>
            </a:pPr>
            <a:r>
              <a:rPr lang="en-US" sz="1800" dirty="0"/>
              <a:t>Special topic? Housing? Homelessness?</a:t>
            </a:r>
            <a:endParaRPr sz="1800" dirty="0"/>
          </a:p>
        </p:txBody>
      </p:sp>
    </p:spTree>
    <p:extLst>
      <p:ext uri="{BB962C8B-B14F-4D97-AF65-F5344CB8AC3E}">
        <p14:creationId xmlns:p14="http://schemas.microsoft.com/office/powerpoint/2010/main" val="2531391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53108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hape 153"/>
          <p:cNvSpPr>
            <a:spLocks noGrp="1" noRot="1" noChangeAspect="1"/>
          </p:cNvSpPr>
          <p:nvPr>
            <p:ph type="sldImg"/>
          </p:nvPr>
        </p:nvSpPr>
        <p:spPr>
          <a:prstGeom prst="rect">
            <a:avLst/>
          </a:prstGeom>
        </p:spPr>
        <p:txBody>
          <a:bodyPr/>
          <a:lstStyle/>
          <a:p>
            <a:endParaRPr/>
          </a:p>
        </p:txBody>
      </p:sp>
      <p:sp>
        <p:nvSpPr>
          <p:cNvPr id="154" name="Shape 154"/>
          <p:cNvSpPr>
            <a:spLocks noGrp="1"/>
          </p:cNvSpPr>
          <p:nvPr>
            <p:ph type="body" sz="quarter" idx="1"/>
          </p:nvPr>
        </p:nvSpPr>
        <p:spPr>
          <a:prstGeom prst="rect">
            <a:avLst/>
          </a:prstGeom>
        </p:spPr>
        <p:txBody>
          <a:bodyPr/>
          <a:lstStyle/>
          <a:p>
            <a:r>
              <a:rPr sz="1600" dirty="0"/>
              <a:t>Looking back at Quarter 1: Interviews, meeting, Action plan, focus area subcommittees.</a:t>
            </a:r>
          </a:p>
          <a:p>
            <a:endParaRPr sz="1600" dirty="0"/>
          </a:p>
          <a:p>
            <a:r>
              <a:rPr sz="1600" dirty="0"/>
              <a:t>In a very short amount of time, we identified and agreed upon challenges and opportunities in our region for job seekers. We then agreed on a roadmap for the year.</a:t>
            </a:r>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hape 153"/>
          <p:cNvSpPr>
            <a:spLocks noGrp="1" noRot="1" noChangeAspect="1"/>
          </p:cNvSpPr>
          <p:nvPr>
            <p:ph type="sldImg"/>
          </p:nvPr>
        </p:nvSpPr>
        <p:spPr>
          <a:prstGeom prst="rect">
            <a:avLst/>
          </a:prstGeom>
        </p:spPr>
        <p:txBody>
          <a:bodyPr/>
          <a:lstStyle/>
          <a:p>
            <a:endParaRPr/>
          </a:p>
        </p:txBody>
      </p:sp>
      <p:sp>
        <p:nvSpPr>
          <p:cNvPr id="154" name="Shape 154"/>
          <p:cNvSpPr>
            <a:spLocks noGrp="1"/>
          </p:cNvSpPr>
          <p:nvPr>
            <p:ph type="body" sz="quarter" idx="1"/>
          </p:nvPr>
        </p:nvSpPr>
        <p:spPr>
          <a:prstGeom prst="rect">
            <a:avLst/>
          </a:prstGeom>
        </p:spPr>
        <p:txBody>
          <a:bodyPr/>
          <a:lstStyle/>
          <a:p>
            <a:r>
              <a:rPr sz="1800" dirty="0"/>
              <a:t>Looking back at Quarter </a:t>
            </a:r>
            <a:r>
              <a:rPr lang="en-US" sz="1800" dirty="0"/>
              <a:t>2</a:t>
            </a:r>
            <a:r>
              <a:rPr sz="1800" dirty="0"/>
              <a:t>: </a:t>
            </a:r>
            <a:r>
              <a:rPr lang="en-US" sz="1800" dirty="0"/>
              <a:t>Focus group activity, Quarterly meeting focused on substance abuse and mental health resources. Developed model pathway.</a:t>
            </a:r>
            <a:endParaRPr sz="1800" dirty="0"/>
          </a:p>
        </p:txBody>
      </p:sp>
    </p:spTree>
    <p:extLst>
      <p:ext uri="{BB962C8B-B14F-4D97-AF65-F5344CB8AC3E}">
        <p14:creationId xmlns:p14="http://schemas.microsoft.com/office/powerpoint/2010/main" val="1095573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noRot="1" noChangeAspect="1"/>
          </p:cNvSpPr>
          <p:nvPr>
            <p:ph type="sldImg"/>
          </p:nvPr>
        </p:nvSpPr>
        <p:spPr>
          <a:prstGeom prst="rect">
            <a:avLst/>
          </a:prstGeom>
        </p:spPr>
        <p:txBody>
          <a:bodyPr/>
          <a:lstStyle/>
          <a:p>
            <a:endParaRPr/>
          </a:p>
        </p:txBody>
      </p:sp>
      <p:sp>
        <p:nvSpPr>
          <p:cNvPr id="146" name="Shape 146"/>
          <p:cNvSpPr>
            <a:spLocks noGrp="1"/>
          </p:cNvSpPr>
          <p:nvPr>
            <p:ph type="body" sz="quarter" idx="1"/>
          </p:nvPr>
        </p:nvSpPr>
        <p:spPr>
          <a:prstGeom prst="rect">
            <a:avLst/>
          </a:prstGeom>
        </p:spPr>
        <p:txBody>
          <a:bodyPr/>
          <a:lstStyle/>
          <a:p>
            <a:pPr marL="342900" indent="-342900">
              <a:buFont typeface="Arial" panose="020B0604020202020204" pitchFamily="34" charset="0"/>
              <a:buChar char="•"/>
            </a:pPr>
            <a:r>
              <a:rPr lang="en-US" sz="1800" dirty="0"/>
              <a:t>Clearly this is a lofty goal and a vision that we will always be striving toward. But have we made progress? From your vantage point, have we tightened the seams in our workforce system? Do we have examples of where we are working together better? </a:t>
            </a:r>
          </a:p>
          <a:p>
            <a:pPr marL="342900" indent="-342900">
              <a:buFont typeface="Arial" panose="020B0604020202020204" pitchFamily="34" charset="0"/>
              <a:buChar char="•"/>
            </a:pPr>
            <a:r>
              <a:rPr lang="en-US" sz="1800" dirty="0"/>
              <a:t>Second question – what metrics will tell us whether we are making progress?</a:t>
            </a:r>
            <a:endParaRPr sz="18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prstGeom prst="rect">
            <a:avLst/>
          </a:prstGeom>
        </p:spPr>
        <p:txBody>
          <a:bodyPr/>
          <a:lstStyle/>
          <a:p>
            <a:endParaRPr/>
          </a:p>
        </p:txBody>
      </p:sp>
      <p:sp>
        <p:nvSpPr>
          <p:cNvPr id="171" name="Shape 171"/>
          <p:cNvSpPr>
            <a:spLocks noGrp="1"/>
          </p:cNvSpPr>
          <p:nvPr>
            <p:ph type="body" sz="quarter" idx="1"/>
          </p:nvPr>
        </p:nvSpPr>
        <p:spPr>
          <a:prstGeom prst="rect">
            <a:avLst/>
          </a:prstGeom>
        </p:spPr>
        <p:txBody>
          <a:bodyPr/>
          <a:lstStyle/>
          <a:p>
            <a:pPr marL="0" marR="0" lvl="0" indent="0" defTabSz="457200" eaLnBrk="1" fontAlgn="auto" latinLnBrk="0" hangingPunct="1">
              <a:lnSpc>
                <a:spcPct val="117999"/>
              </a:lnSpc>
              <a:spcBef>
                <a:spcPts val="0"/>
              </a:spcBef>
              <a:spcAft>
                <a:spcPts val="0"/>
              </a:spcAft>
              <a:buClr>
                <a:srgbClr val="5C86B9"/>
              </a:buClr>
              <a:buSzPct val="70000"/>
              <a:buFont typeface="Zapf Dingbats"/>
              <a:buNone/>
              <a:tabLst/>
              <a:defRPr/>
            </a:pPr>
            <a:r>
              <a:rPr lang="en-US" sz="1800" b="1" dirty="0"/>
              <a:t>WIOA partners, staff members, clients, and area businesses understand resources and capabilities of workforce system.</a:t>
            </a:r>
          </a:p>
          <a:p>
            <a:pPr marL="294105" indent="-294105">
              <a:buClr>
                <a:srgbClr val="5C86B9"/>
              </a:buClr>
              <a:buSzPct val="70000"/>
              <a:buFont typeface="Zapf Dingbats"/>
              <a:buChar char="✤"/>
            </a:pPr>
            <a:endParaRPr lang="en-US" sz="1800" dirty="0"/>
          </a:p>
          <a:p>
            <a:pPr marL="294105" indent="-294105">
              <a:buClr>
                <a:srgbClr val="5C86B9"/>
              </a:buClr>
              <a:buSzPct val="70000"/>
              <a:buFont typeface="Zapf Dingbats"/>
              <a:buChar char="✤"/>
            </a:pPr>
            <a:r>
              <a:rPr lang="en-US" sz="1800" dirty="0"/>
              <a:t>Focus Area 1 has done a great job identifying common topics of interest to our group and making it part of our meetings</a:t>
            </a:r>
          </a:p>
          <a:p>
            <a:pPr marL="294105" indent="-294105">
              <a:buClr>
                <a:srgbClr val="5C86B9"/>
              </a:buClr>
              <a:buSzPct val="70000"/>
              <a:buFont typeface="Zapf Dingbats"/>
              <a:buChar char="✤"/>
            </a:pPr>
            <a:r>
              <a:rPr lang="en-US" sz="1800" dirty="0"/>
              <a:t>Has identified the need for additional cross-training</a:t>
            </a:r>
          </a:p>
          <a:p>
            <a:pPr marL="294105" indent="-294105">
              <a:buClr>
                <a:srgbClr val="5C86B9"/>
              </a:buClr>
              <a:buSzPct val="70000"/>
              <a:buFont typeface="Zapf Dingbats"/>
              <a:buChar char="✤"/>
            </a:pPr>
            <a:r>
              <a:rPr lang="en-US" sz="1800" dirty="0"/>
              <a:t>Working on the reference guide</a:t>
            </a:r>
            <a:endParaRPr sz="18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prstGeom prst="rect">
            <a:avLst/>
          </a:prstGeom>
        </p:spPr>
        <p:txBody>
          <a:bodyPr/>
          <a:lstStyle/>
          <a:p>
            <a:endParaRPr/>
          </a:p>
        </p:txBody>
      </p:sp>
      <p:sp>
        <p:nvSpPr>
          <p:cNvPr id="180" name="Shape 180"/>
          <p:cNvSpPr>
            <a:spLocks noGrp="1"/>
          </p:cNvSpPr>
          <p:nvPr>
            <p:ph type="body" sz="quarter" idx="1"/>
          </p:nvPr>
        </p:nvSpPr>
        <p:spPr>
          <a:prstGeom prst="rect">
            <a:avLst/>
          </a:prstGeom>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1800" b="1" dirty="0"/>
              <a:t>Regional job availability/demand and employee preparation and training are tightly linked.</a:t>
            </a:r>
          </a:p>
          <a:p>
            <a:endParaRPr lang="en-US" sz="1800" dirty="0"/>
          </a:p>
          <a:p>
            <a:r>
              <a:rPr lang="en-US" sz="1800" dirty="0"/>
              <a:t>Have been working on </a:t>
            </a:r>
            <a:r>
              <a:rPr sz="1800" dirty="0"/>
              <a:t>backward map</a:t>
            </a:r>
            <a:r>
              <a:rPr lang="en-US" sz="1800" dirty="0"/>
              <a:t>ping</a:t>
            </a:r>
            <a:r>
              <a:rPr sz="1800" dirty="0"/>
              <a:t> career pathways. </a:t>
            </a:r>
          </a:p>
          <a:p>
            <a:r>
              <a:rPr sz="1800" dirty="0"/>
              <a:t>Conducting a survey of existing assessment tools.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prstGeom prst="rect">
            <a:avLst/>
          </a:prstGeom>
        </p:spPr>
        <p:txBody>
          <a:bodyPr/>
          <a:lstStyle/>
          <a:p>
            <a:endParaRPr/>
          </a:p>
        </p:txBody>
      </p:sp>
      <p:sp>
        <p:nvSpPr>
          <p:cNvPr id="189" name="Shape 189"/>
          <p:cNvSpPr>
            <a:spLocks noGrp="1"/>
          </p:cNvSpPr>
          <p:nvPr>
            <p:ph type="body" sz="quarter" idx="1"/>
          </p:nvPr>
        </p:nvSpPr>
        <p:spPr>
          <a:prstGeom prst="rect">
            <a:avLst/>
          </a:prstGeom>
        </p:spPr>
        <p:txBody>
          <a:bodyPr/>
          <a:lstStyle/>
          <a:p>
            <a:pPr marL="467894" indent="-467894" algn="l" defTabSz="457200">
              <a:buSzPct val="100000"/>
              <a:buAutoNum type="alphaUcPeriod"/>
              <a:defRPr sz="2800">
                <a:solidFill>
                  <a:schemeClr val="accent5">
                    <a:satOff val="8112"/>
                    <a:lumOff val="-14630"/>
                  </a:schemeClr>
                </a:solidFill>
                <a:latin typeface="Helvetica"/>
                <a:ea typeface="Helvetica"/>
                <a:cs typeface="Helvetica"/>
                <a:sym typeface="Helvetica"/>
              </a:defRPr>
            </a:pPr>
            <a:r>
              <a:rPr lang="en-US" sz="1800" b="1" dirty="0"/>
              <a:t>Job seekers experience minimal barriers when using workforce system resources</a:t>
            </a:r>
          </a:p>
          <a:p>
            <a:pPr marL="467894" indent="-467894" algn="l" defTabSz="457200">
              <a:buSzPct val="100000"/>
              <a:buAutoNum type="alphaUcPeriod"/>
              <a:defRPr sz="2800">
                <a:solidFill>
                  <a:schemeClr val="accent5">
                    <a:satOff val="8112"/>
                    <a:lumOff val="-14630"/>
                  </a:schemeClr>
                </a:solidFill>
                <a:latin typeface="Helvetica"/>
                <a:ea typeface="Helvetica"/>
                <a:cs typeface="Helvetica"/>
                <a:sym typeface="Helvetica"/>
              </a:defRPr>
            </a:pPr>
            <a:r>
              <a:rPr lang="en-US" sz="1800" b="1" dirty="0"/>
              <a:t>Employers recruit local candidates with appropriate skills</a:t>
            </a:r>
          </a:p>
          <a:p>
            <a:pPr marL="467894" indent="-467894" algn="l" defTabSz="457200">
              <a:buSzPct val="100000"/>
              <a:buAutoNum type="alphaUcPeriod"/>
              <a:defRPr sz="2800">
                <a:solidFill>
                  <a:schemeClr val="accent5">
                    <a:satOff val="8112"/>
                    <a:lumOff val="-14630"/>
                  </a:schemeClr>
                </a:solidFill>
                <a:latin typeface="Helvetica"/>
                <a:ea typeface="Helvetica"/>
                <a:cs typeface="Helvetica"/>
                <a:sym typeface="Helvetica"/>
              </a:defRPr>
            </a:pPr>
            <a:endParaRPr lang="en-US" sz="2000" b="1" dirty="0"/>
          </a:p>
          <a:p>
            <a:pPr marL="294105" indent="-294105">
              <a:buClr>
                <a:srgbClr val="5C86B9"/>
              </a:buClr>
              <a:buSzPct val="70000"/>
              <a:buFont typeface="Zapf Dingbats"/>
              <a:buChar char="✤"/>
            </a:pPr>
            <a:r>
              <a:rPr sz="1800" dirty="0"/>
              <a:t>Exploring state common assessment tool and who that will benefit.</a:t>
            </a:r>
          </a:p>
          <a:p>
            <a:pPr marL="294105" indent="-294105">
              <a:buClr>
                <a:srgbClr val="5C86B9"/>
              </a:buClr>
              <a:buSzPct val="70000"/>
              <a:buFont typeface="Zapf Dingbats"/>
              <a:buChar char="✤"/>
            </a:pPr>
            <a:r>
              <a:rPr sz="1800" dirty="0"/>
              <a:t>Looking at assessment tools that each partner is using. Also will explore common referral tool — to ensure a “warm” handoff.</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42874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amp; Subtitle">
    <p:spTree>
      <p:nvGrpSpPr>
        <p:cNvPr id="1" name=""/>
        <p:cNvGrpSpPr/>
        <p:nvPr/>
      </p:nvGrpSpPr>
      <p:grpSpPr>
        <a:xfrm>
          <a:off x="0" y="0"/>
          <a:ext cx="0" cy="0"/>
          <a:chOff x="0" y="0"/>
          <a:chExt cx="0" cy="0"/>
        </a:xfrm>
      </p:grpSpPr>
      <p:sp>
        <p:nvSpPr>
          <p:cNvPr id="13" name="Line"/>
          <p:cNvSpPr/>
          <p:nvPr/>
        </p:nvSpPr>
        <p:spPr>
          <a:xfrm>
            <a:off x="406400" y="8623300"/>
            <a:ext cx="12192001"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4" name="Line"/>
          <p:cNvSpPr/>
          <p:nvPr/>
        </p:nvSpPr>
        <p:spPr>
          <a:xfrm>
            <a:off x="406400" y="8674100"/>
            <a:ext cx="12192001"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5" name="Date"/>
          <p:cNvSpPr txBox="1">
            <a:spLocks noGrp="1"/>
          </p:cNvSpPr>
          <p:nvPr>
            <p:ph type="body" sz="quarter" idx="13"/>
          </p:nvPr>
        </p:nvSpPr>
        <p:spPr>
          <a:xfrm>
            <a:off x="369422" y="8807450"/>
            <a:ext cx="12255501" cy="406400"/>
          </a:xfrm>
          <a:prstGeom prst="rect">
            <a:avLst/>
          </a:prstGeom>
        </p:spPr>
        <p:txBody>
          <a:bodyPr>
            <a:spAutoFit/>
          </a:bodyPr>
          <a:lstStyle>
            <a:lvl1pPr marL="0" indent="0">
              <a:spcBef>
                <a:spcPts val="0"/>
              </a:spcBef>
              <a:buClrTx/>
              <a:buSzTx/>
              <a:buFontTx/>
              <a:buNone/>
              <a:defRPr sz="1800" i="1">
                <a:solidFill>
                  <a:srgbClr val="5C86B9"/>
                </a:solidFill>
              </a:defRPr>
            </a:lvl1pPr>
          </a:lstStyle>
          <a:p>
            <a:r>
              <a:t>Date</a:t>
            </a:r>
          </a:p>
        </p:txBody>
      </p:sp>
      <p:sp>
        <p:nvSpPr>
          <p:cNvPr id="16" name="Title Text"/>
          <p:cNvSpPr txBox="1">
            <a:spLocks noGrp="1"/>
          </p:cNvSpPr>
          <p:nvPr>
            <p:ph type="title"/>
          </p:nvPr>
        </p:nvSpPr>
        <p:spPr>
          <a:xfrm>
            <a:off x="355600" y="5905500"/>
            <a:ext cx="12293600" cy="2108200"/>
          </a:xfrm>
          <a:prstGeom prst="rect">
            <a:avLst/>
          </a:prstGeom>
        </p:spPr>
        <p:txBody>
          <a:bodyPr anchor="b"/>
          <a:lstStyle/>
          <a:p>
            <a:r>
              <a:t>Title Text</a:t>
            </a:r>
          </a:p>
        </p:txBody>
      </p:sp>
      <p:sp>
        <p:nvSpPr>
          <p:cNvPr id="17" name="Body Level One…"/>
          <p:cNvSpPr txBox="1">
            <a:spLocks noGrp="1"/>
          </p:cNvSpPr>
          <p:nvPr>
            <p:ph type="body" sz="quarter" idx="1"/>
          </p:nvPr>
        </p:nvSpPr>
        <p:spPr>
          <a:xfrm>
            <a:off x="355600" y="8001000"/>
            <a:ext cx="12293600" cy="508000"/>
          </a:xfrm>
          <a:prstGeom prst="rect">
            <a:avLst/>
          </a:prstGeom>
        </p:spPr>
        <p:txBody>
          <a:bodyPr anchor="t"/>
          <a:lstStyle>
            <a:lvl1pPr marL="0" indent="0">
              <a:spcBef>
                <a:spcPts val="1000"/>
              </a:spcBef>
              <a:buClrTx/>
              <a:buSzTx/>
              <a:buFontTx/>
              <a:buNone/>
              <a:defRPr sz="2400">
                <a:solidFill>
                  <a:srgbClr val="5C86B9"/>
                </a:solidFill>
              </a:defRPr>
            </a:lvl1pPr>
            <a:lvl2pPr marL="0" indent="228600">
              <a:spcBef>
                <a:spcPts val="1000"/>
              </a:spcBef>
              <a:buClrTx/>
              <a:buSzTx/>
              <a:buFontTx/>
              <a:buNone/>
              <a:defRPr sz="2400">
                <a:solidFill>
                  <a:srgbClr val="5C86B9"/>
                </a:solidFill>
              </a:defRPr>
            </a:lvl2pPr>
            <a:lvl3pPr marL="0" indent="457200">
              <a:spcBef>
                <a:spcPts val="1000"/>
              </a:spcBef>
              <a:buClrTx/>
              <a:buSzTx/>
              <a:buFontTx/>
              <a:buNone/>
              <a:defRPr sz="2400">
                <a:solidFill>
                  <a:srgbClr val="5C86B9"/>
                </a:solidFill>
              </a:defRPr>
            </a:lvl3pPr>
            <a:lvl4pPr marL="0" indent="685800">
              <a:spcBef>
                <a:spcPts val="1000"/>
              </a:spcBef>
              <a:buClrTx/>
              <a:buSzTx/>
              <a:buFontTx/>
              <a:buNone/>
              <a:defRPr sz="2400">
                <a:solidFill>
                  <a:srgbClr val="5C86B9"/>
                </a:solidFill>
              </a:defRPr>
            </a:lvl4pPr>
            <a:lvl5pPr marL="0" indent="914400">
              <a:spcBef>
                <a:spcPts val="1000"/>
              </a:spcBef>
              <a:buClrTx/>
              <a:buSzTx/>
              <a:buFontTx/>
              <a:buNone/>
              <a:defRPr sz="2400">
                <a:solidFill>
                  <a:srgbClr val="5C86B9"/>
                </a:solidFill>
              </a:defRPr>
            </a:lvl5pPr>
          </a:lstStyle>
          <a:p>
            <a:r>
              <a:t>Body Level One</a:t>
            </a:r>
          </a:p>
          <a:p>
            <a:pPr lvl="1"/>
            <a:r>
              <a:t>Body Level Two</a:t>
            </a:r>
          </a:p>
          <a:p>
            <a:pPr lvl="2"/>
            <a:r>
              <a:t>Body Level Three</a:t>
            </a:r>
          </a:p>
          <a:p>
            <a:pPr lvl="3"/>
            <a:r>
              <a:t>Body Level Four</a:t>
            </a:r>
          </a:p>
          <a:p>
            <a:pPr lvl="4"/>
            <a:r>
              <a:t>Body Level Five</a:t>
            </a:r>
          </a:p>
        </p:txBody>
      </p:sp>
      <p:sp>
        <p:nvSpPr>
          <p:cNvPr id="18"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Quote">
    <p:spTree>
      <p:nvGrpSpPr>
        <p:cNvPr id="1" name=""/>
        <p:cNvGrpSpPr/>
        <p:nvPr/>
      </p:nvGrpSpPr>
      <p:grpSpPr>
        <a:xfrm>
          <a:off x="0" y="0"/>
          <a:ext cx="0" cy="0"/>
          <a:chOff x="0" y="0"/>
          <a:chExt cx="0" cy="0"/>
        </a:xfrm>
      </p:grpSpPr>
      <p:sp>
        <p:nvSpPr>
          <p:cNvPr id="107" name="“Type a quote here.”"/>
          <p:cNvSpPr txBox="1">
            <a:spLocks noGrp="1"/>
          </p:cNvSpPr>
          <p:nvPr>
            <p:ph type="body" sz="quarter" idx="13"/>
          </p:nvPr>
        </p:nvSpPr>
        <p:spPr>
          <a:xfrm>
            <a:off x="1270000" y="4305300"/>
            <a:ext cx="10464800" cy="609600"/>
          </a:xfrm>
          <a:prstGeom prst="rect">
            <a:avLst/>
          </a:prstGeom>
        </p:spPr>
        <p:txBody>
          <a:bodyPr>
            <a:spAutoFit/>
          </a:bodyPr>
          <a:lstStyle>
            <a:lvl1pPr marL="0" indent="0" algn="ctr">
              <a:buClrTx/>
              <a:buSzTx/>
              <a:buFontTx/>
              <a:buNone/>
              <a:defRPr sz="3000"/>
            </a:lvl1pPr>
          </a:lstStyle>
          <a:p>
            <a:r>
              <a:t>“Type a quote here.” </a:t>
            </a:r>
          </a:p>
        </p:txBody>
      </p:sp>
      <p:sp>
        <p:nvSpPr>
          <p:cNvPr id="108" name="–Johnny Appleseed"/>
          <p:cNvSpPr txBox="1">
            <a:spLocks noGrp="1"/>
          </p:cNvSpPr>
          <p:nvPr>
            <p:ph type="body" sz="quarter" idx="14"/>
          </p:nvPr>
        </p:nvSpPr>
        <p:spPr>
          <a:xfrm>
            <a:off x="1270000" y="6362700"/>
            <a:ext cx="10464800" cy="609600"/>
          </a:xfrm>
          <a:prstGeom prst="rect">
            <a:avLst/>
          </a:prstGeom>
        </p:spPr>
        <p:txBody>
          <a:bodyPr anchor="t">
            <a:spAutoFit/>
          </a:bodyPr>
          <a:lstStyle>
            <a:lvl1pPr marL="0" indent="0" algn="ctr">
              <a:spcBef>
                <a:spcPts val="1200"/>
              </a:spcBef>
              <a:buClrTx/>
              <a:buSzTx/>
              <a:buFontTx/>
              <a:buNone/>
              <a:defRPr sz="3000" i="1">
                <a:solidFill>
                  <a:srgbClr val="5C86B9"/>
                </a:solidFill>
              </a:defRPr>
            </a:lvl1pPr>
          </a:lstStyle>
          <a:p>
            <a:r>
              <a:t>–Johnny Appleseed</a:t>
            </a:r>
          </a:p>
        </p:txBody>
      </p:sp>
      <p:sp>
        <p:nvSpPr>
          <p:cNvPr id="109"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116"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17" name="Slide Number"/>
          <p:cNvSpPr txBox="1">
            <a:spLocks noGrp="1"/>
          </p:cNvSpPr>
          <p:nvPr>
            <p:ph type="sldNum" sz="quarter" idx="2"/>
          </p:nvPr>
        </p:nvSpPr>
        <p:spPr>
          <a:prstGeom prst="rect">
            <a:avLst/>
          </a:prstGeom>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24"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hoto - Horizontal">
    <p:spTree>
      <p:nvGrpSpPr>
        <p:cNvPr id="1" name=""/>
        <p:cNvGrpSpPr/>
        <p:nvPr/>
      </p:nvGrpSpPr>
      <p:grpSpPr>
        <a:xfrm>
          <a:off x="0" y="0"/>
          <a:ext cx="0" cy="0"/>
          <a:chOff x="0" y="0"/>
          <a:chExt cx="0" cy="0"/>
        </a:xfrm>
      </p:grpSpPr>
      <p:sp>
        <p:nvSpPr>
          <p:cNvPr id="25" name="Line"/>
          <p:cNvSpPr/>
          <p:nvPr/>
        </p:nvSpPr>
        <p:spPr>
          <a:xfrm>
            <a:off x="406400" y="8623300"/>
            <a:ext cx="12192001"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6" name="Line"/>
          <p:cNvSpPr/>
          <p:nvPr/>
        </p:nvSpPr>
        <p:spPr>
          <a:xfrm>
            <a:off x="406400" y="8674100"/>
            <a:ext cx="12192001"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7" name="Date"/>
          <p:cNvSpPr txBox="1">
            <a:spLocks noGrp="1"/>
          </p:cNvSpPr>
          <p:nvPr>
            <p:ph type="body" sz="quarter" idx="13"/>
          </p:nvPr>
        </p:nvSpPr>
        <p:spPr>
          <a:xfrm>
            <a:off x="369422" y="8807450"/>
            <a:ext cx="12255501" cy="406400"/>
          </a:xfrm>
          <a:prstGeom prst="rect">
            <a:avLst/>
          </a:prstGeom>
        </p:spPr>
        <p:txBody>
          <a:bodyPr>
            <a:spAutoFit/>
          </a:bodyPr>
          <a:lstStyle>
            <a:lvl1pPr marL="0" indent="0">
              <a:spcBef>
                <a:spcPts val="0"/>
              </a:spcBef>
              <a:buClrTx/>
              <a:buSzTx/>
              <a:buFontTx/>
              <a:buNone/>
              <a:defRPr sz="1800" i="1">
                <a:solidFill>
                  <a:srgbClr val="5C86B9"/>
                </a:solidFill>
              </a:defRPr>
            </a:lvl1pPr>
          </a:lstStyle>
          <a:p>
            <a:r>
              <a:t>Date</a:t>
            </a:r>
          </a:p>
        </p:txBody>
      </p:sp>
      <p:sp>
        <p:nvSpPr>
          <p:cNvPr id="28" name="Image"/>
          <p:cNvSpPr>
            <a:spLocks noGrp="1"/>
          </p:cNvSpPr>
          <p:nvPr>
            <p:ph type="pic" idx="14"/>
          </p:nvPr>
        </p:nvSpPr>
        <p:spPr>
          <a:xfrm>
            <a:off x="368300" y="444500"/>
            <a:ext cx="12268200" cy="6324600"/>
          </a:xfrm>
          <a:prstGeom prst="rect">
            <a:avLst/>
          </a:prstGeom>
        </p:spPr>
        <p:txBody>
          <a:bodyPr lIns="91439" tIns="45719" rIns="91439" bIns="45719" anchor="t">
            <a:noAutofit/>
          </a:bodyPr>
          <a:lstStyle/>
          <a:p>
            <a:endParaRPr/>
          </a:p>
        </p:txBody>
      </p:sp>
      <p:sp>
        <p:nvSpPr>
          <p:cNvPr id="29" name="Title Text"/>
          <p:cNvSpPr txBox="1">
            <a:spLocks noGrp="1"/>
          </p:cNvSpPr>
          <p:nvPr>
            <p:ph type="title"/>
          </p:nvPr>
        </p:nvSpPr>
        <p:spPr>
          <a:xfrm>
            <a:off x="355600" y="6908800"/>
            <a:ext cx="12293600" cy="1104900"/>
          </a:xfrm>
          <a:prstGeom prst="rect">
            <a:avLst/>
          </a:prstGeom>
        </p:spPr>
        <p:txBody>
          <a:bodyPr anchor="b"/>
          <a:lstStyle/>
          <a:p>
            <a:r>
              <a:t>Title Text</a:t>
            </a:r>
          </a:p>
        </p:txBody>
      </p:sp>
      <p:sp>
        <p:nvSpPr>
          <p:cNvPr id="30" name="Body Level One…"/>
          <p:cNvSpPr txBox="1">
            <a:spLocks noGrp="1"/>
          </p:cNvSpPr>
          <p:nvPr>
            <p:ph type="body" sz="quarter" idx="1"/>
          </p:nvPr>
        </p:nvSpPr>
        <p:spPr>
          <a:xfrm>
            <a:off x="355600" y="8001000"/>
            <a:ext cx="12293600" cy="508000"/>
          </a:xfrm>
          <a:prstGeom prst="rect">
            <a:avLst/>
          </a:prstGeom>
        </p:spPr>
        <p:txBody>
          <a:bodyPr anchor="t"/>
          <a:lstStyle>
            <a:lvl1pPr marL="0" indent="0">
              <a:spcBef>
                <a:spcPts val="1000"/>
              </a:spcBef>
              <a:buClrTx/>
              <a:buSzTx/>
              <a:buFontTx/>
              <a:buNone/>
              <a:defRPr sz="2400">
                <a:solidFill>
                  <a:srgbClr val="5C86B9"/>
                </a:solidFill>
              </a:defRPr>
            </a:lvl1pPr>
            <a:lvl2pPr marL="0" indent="228600">
              <a:spcBef>
                <a:spcPts val="1000"/>
              </a:spcBef>
              <a:buClrTx/>
              <a:buSzTx/>
              <a:buFontTx/>
              <a:buNone/>
              <a:defRPr sz="2400">
                <a:solidFill>
                  <a:srgbClr val="5C86B9"/>
                </a:solidFill>
              </a:defRPr>
            </a:lvl2pPr>
            <a:lvl3pPr marL="0" indent="457200">
              <a:spcBef>
                <a:spcPts val="1000"/>
              </a:spcBef>
              <a:buClrTx/>
              <a:buSzTx/>
              <a:buFontTx/>
              <a:buNone/>
              <a:defRPr sz="2400">
                <a:solidFill>
                  <a:srgbClr val="5C86B9"/>
                </a:solidFill>
              </a:defRPr>
            </a:lvl3pPr>
            <a:lvl4pPr marL="0" indent="685800">
              <a:spcBef>
                <a:spcPts val="1000"/>
              </a:spcBef>
              <a:buClrTx/>
              <a:buSzTx/>
              <a:buFontTx/>
              <a:buNone/>
              <a:defRPr sz="2400">
                <a:solidFill>
                  <a:srgbClr val="5C86B9"/>
                </a:solidFill>
              </a:defRPr>
            </a:lvl4pPr>
            <a:lvl5pPr marL="0" indent="914400">
              <a:spcBef>
                <a:spcPts val="1000"/>
              </a:spcBef>
              <a:buClrTx/>
              <a:buSzTx/>
              <a:buFontTx/>
              <a:buNone/>
              <a:defRPr sz="2400">
                <a:solidFill>
                  <a:srgbClr val="5C86B9"/>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 Center">
    <p:spTree>
      <p:nvGrpSpPr>
        <p:cNvPr id="1" name=""/>
        <p:cNvGrpSpPr/>
        <p:nvPr/>
      </p:nvGrpSpPr>
      <p:grpSpPr>
        <a:xfrm>
          <a:off x="0" y="0"/>
          <a:ext cx="0" cy="0"/>
          <a:chOff x="0" y="0"/>
          <a:chExt cx="0" cy="0"/>
        </a:xfrm>
      </p:grpSpPr>
      <p:sp>
        <p:nvSpPr>
          <p:cNvPr id="38" name="Line"/>
          <p:cNvSpPr/>
          <p:nvPr/>
        </p:nvSpPr>
        <p:spPr>
          <a:xfrm>
            <a:off x="406400" y="4864100"/>
            <a:ext cx="12192001"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39" name="Line"/>
          <p:cNvSpPr/>
          <p:nvPr/>
        </p:nvSpPr>
        <p:spPr>
          <a:xfrm>
            <a:off x="406400" y="4914900"/>
            <a:ext cx="12192001"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40" name="Title Text"/>
          <p:cNvSpPr txBox="1">
            <a:spLocks noGrp="1"/>
          </p:cNvSpPr>
          <p:nvPr>
            <p:ph type="title"/>
          </p:nvPr>
        </p:nvSpPr>
        <p:spPr>
          <a:xfrm>
            <a:off x="355600" y="2628900"/>
            <a:ext cx="12293600" cy="2108200"/>
          </a:xfrm>
          <a:prstGeom prst="rect">
            <a:avLst/>
          </a:prstGeom>
        </p:spPr>
        <p:txBody>
          <a:bodyPr anchor="b"/>
          <a:lstStyle/>
          <a:p>
            <a:r>
              <a:t>Title Text</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Vertical">
    <p:spTree>
      <p:nvGrpSpPr>
        <p:cNvPr id="1" name=""/>
        <p:cNvGrpSpPr/>
        <p:nvPr/>
      </p:nvGrpSpPr>
      <p:grpSpPr>
        <a:xfrm>
          <a:off x="0" y="0"/>
          <a:ext cx="0" cy="0"/>
          <a:chOff x="0" y="0"/>
          <a:chExt cx="0" cy="0"/>
        </a:xfrm>
      </p:grpSpPr>
      <p:sp>
        <p:nvSpPr>
          <p:cNvPr id="48" name="Line"/>
          <p:cNvSpPr/>
          <p:nvPr/>
        </p:nvSpPr>
        <p:spPr>
          <a:xfrm>
            <a:off x="406400" y="5270500"/>
            <a:ext cx="5689600"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49" name="Line"/>
          <p:cNvSpPr/>
          <p:nvPr/>
        </p:nvSpPr>
        <p:spPr>
          <a:xfrm>
            <a:off x="406400" y="5321300"/>
            <a:ext cx="5689600"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50" name="Image"/>
          <p:cNvSpPr>
            <a:spLocks noGrp="1"/>
          </p:cNvSpPr>
          <p:nvPr>
            <p:ph type="pic" idx="13"/>
          </p:nvPr>
        </p:nvSpPr>
        <p:spPr>
          <a:xfrm>
            <a:off x="6502400" y="0"/>
            <a:ext cx="6502400" cy="9753600"/>
          </a:xfrm>
          <a:prstGeom prst="rect">
            <a:avLst/>
          </a:prstGeom>
        </p:spPr>
        <p:txBody>
          <a:bodyPr lIns="91439" tIns="45719" rIns="91439" bIns="45719" anchor="t">
            <a:noAutofit/>
          </a:bodyPr>
          <a:lstStyle/>
          <a:p>
            <a:endParaRPr/>
          </a:p>
        </p:txBody>
      </p:sp>
      <p:sp>
        <p:nvSpPr>
          <p:cNvPr id="51" name="Title Text"/>
          <p:cNvSpPr txBox="1">
            <a:spLocks noGrp="1"/>
          </p:cNvSpPr>
          <p:nvPr>
            <p:ph type="title"/>
          </p:nvPr>
        </p:nvSpPr>
        <p:spPr>
          <a:xfrm>
            <a:off x="355600" y="1930400"/>
            <a:ext cx="5816600" cy="3238500"/>
          </a:xfrm>
          <a:prstGeom prst="rect">
            <a:avLst/>
          </a:prstGeom>
        </p:spPr>
        <p:txBody>
          <a:bodyPr anchor="b"/>
          <a:lstStyle/>
          <a:p>
            <a:r>
              <a:t>Title Text</a:t>
            </a:r>
          </a:p>
        </p:txBody>
      </p:sp>
      <p:sp>
        <p:nvSpPr>
          <p:cNvPr id="52" name="Body Level One…"/>
          <p:cNvSpPr txBox="1">
            <a:spLocks noGrp="1"/>
          </p:cNvSpPr>
          <p:nvPr>
            <p:ph type="body" sz="quarter" idx="1"/>
          </p:nvPr>
        </p:nvSpPr>
        <p:spPr>
          <a:xfrm>
            <a:off x="355600" y="5410200"/>
            <a:ext cx="5816600" cy="3365500"/>
          </a:xfrm>
          <a:prstGeom prst="rect">
            <a:avLst/>
          </a:prstGeom>
        </p:spPr>
        <p:txBody>
          <a:bodyPr anchor="t"/>
          <a:lstStyle>
            <a:lvl1pPr marL="0" indent="0">
              <a:spcBef>
                <a:spcPts val="1000"/>
              </a:spcBef>
              <a:buClrTx/>
              <a:buSzTx/>
              <a:buFontTx/>
              <a:buNone/>
              <a:defRPr sz="2400">
                <a:solidFill>
                  <a:srgbClr val="5C86B9"/>
                </a:solidFill>
              </a:defRPr>
            </a:lvl1pPr>
            <a:lvl2pPr marL="0" indent="228600">
              <a:spcBef>
                <a:spcPts val="1000"/>
              </a:spcBef>
              <a:buClrTx/>
              <a:buSzTx/>
              <a:buFontTx/>
              <a:buNone/>
              <a:defRPr sz="2400">
                <a:solidFill>
                  <a:srgbClr val="5C86B9"/>
                </a:solidFill>
              </a:defRPr>
            </a:lvl2pPr>
            <a:lvl3pPr marL="0" indent="457200">
              <a:spcBef>
                <a:spcPts val="1000"/>
              </a:spcBef>
              <a:buClrTx/>
              <a:buSzTx/>
              <a:buFontTx/>
              <a:buNone/>
              <a:defRPr sz="2400">
                <a:solidFill>
                  <a:srgbClr val="5C86B9"/>
                </a:solidFill>
              </a:defRPr>
            </a:lvl3pPr>
            <a:lvl4pPr marL="0" indent="685800">
              <a:spcBef>
                <a:spcPts val="1000"/>
              </a:spcBef>
              <a:buClrTx/>
              <a:buSzTx/>
              <a:buFontTx/>
              <a:buNone/>
              <a:defRPr sz="2400">
                <a:solidFill>
                  <a:srgbClr val="5C86B9"/>
                </a:solidFill>
              </a:defRPr>
            </a:lvl4pPr>
            <a:lvl5pPr marL="0" indent="914400">
              <a:spcBef>
                <a:spcPts val="1000"/>
              </a:spcBef>
              <a:buClrTx/>
              <a:buSzTx/>
              <a:buFontTx/>
              <a:buNone/>
              <a:defRPr sz="2400">
                <a:solidFill>
                  <a:srgbClr val="5C86B9"/>
                </a:solidFill>
              </a:defRPr>
            </a:lvl5pPr>
          </a:lstStyle>
          <a:p>
            <a:r>
              <a:t>Body Level One</a:t>
            </a:r>
          </a:p>
          <a:p>
            <a:pPr lvl="1"/>
            <a:r>
              <a:t>Body Level Two</a:t>
            </a:r>
          </a:p>
          <a:p>
            <a:pPr lvl="2"/>
            <a:r>
              <a:t>Body Level Three</a:t>
            </a:r>
          </a:p>
          <a:p>
            <a:pPr lvl="3"/>
            <a:r>
              <a:t>Body Level Four</a:t>
            </a:r>
          </a:p>
          <a:p>
            <a:pPr lvl="4"/>
            <a:r>
              <a:t>Body Level Five</a:t>
            </a:r>
          </a:p>
        </p:txBody>
      </p:sp>
      <p:sp>
        <p:nvSpPr>
          <p:cNvPr id="53" name="Slide Number"/>
          <p:cNvSpPr txBox="1">
            <a:spLocks noGrp="1"/>
          </p:cNvSpPr>
          <p:nvPr>
            <p:ph type="sldNum" sz="quarter" idx="2"/>
          </p:nvPr>
        </p:nvSpPr>
        <p:spPr>
          <a:prstGeom prst="rect">
            <a:avLst/>
          </a:prstGeom>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60" name="Title Text"/>
          <p:cNvSpPr txBox="1">
            <a:spLocks noGrp="1"/>
          </p:cNvSpPr>
          <p:nvPr>
            <p:ph type="title"/>
          </p:nvPr>
        </p:nvSpPr>
        <p:spPr>
          <a:prstGeom prst="rect">
            <a:avLst/>
          </a:prstGeom>
        </p:spPr>
        <p:txBody>
          <a:bodyPr/>
          <a:lstStyle/>
          <a:p>
            <a:r>
              <a:t>Title Text</a:t>
            </a:r>
          </a:p>
        </p:txBody>
      </p:sp>
      <p:sp>
        <p:nvSpPr>
          <p:cNvPr id="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68" name="Title Text"/>
          <p:cNvSpPr txBox="1">
            <a:spLocks noGrp="1"/>
          </p:cNvSpPr>
          <p:nvPr>
            <p:ph type="title"/>
          </p:nvPr>
        </p:nvSpPr>
        <p:spPr>
          <a:prstGeom prst="rect">
            <a:avLst/>
          </a:prstGeom>
        </p:spPr>
        <p:txBody>
          <a:bodyPr/>
          <a:lstStyle/>
          <a:p>
            <a:r>
              <a:t>Title Text</a:t>
            </a:r>
          </a:p>
        </p:txBody>
      </p:sp>
      <p:sp>
        <p:nvSpPr>
          <p:cNvPr id="69" name="Body Level One…"/>
          <p:cNvSpPr txBox="1">
            <a:spLocks noGrp="1"/>
          </p:cNvSpPr>
          <p:nvPr>
            <p:ph type="body" idx="1"/>
          </p:nvPr>
        </p:nvSpPr>
        <p:spPr>
          <a:prstGeom prst="rect">
            <a:avLst/>
          </a:prstGeom>
        </p:spPr>
        <p:txBody>
          <a:bodyPr/>
          <a:lstStyle>
            <a:lvl1pPr>
              <a:spcBef>
                <a:spcPts val="4200"/>
              </a:spcBef>
            </a:lvl1pPr>
            <a:lvl2pPr>
              <a:spcBef>
                <a:spcPts val="4200"/>
              </a:spcBef>
            </a:lvl2pPr>
            <a:lvl3pPr>
              <a:spcBef>
                <a:spcPts val="4200"/>
              </a:spcBef>
            </a:lvl3pPr>
            <a:lvl4pPr>
              <a:spcBef>
                <a:spcPts val="4200"/>
              </a:spcBef>
            </a:lvl4pPr>
            <a:lvl5pPr>
              <a:spcBef>
                <a:spcPts val="4200"/>
              </a:spcBef>
            </a:lvl5pPr>
          </a:lstStyle>
          <a:p>
            <a:r>
              <a:t>Body Level One</a:t>
            </a:r>
          </a:p>
          <a:p>
            <a:pPr lvl="1"/>
            <a:r>
              <a:t>Body Level Two</a:t>
            </a:r>
          </a:p>
          <a:p>
            <a:pPr lvl="2"/>
            <a:r>
              <a:t>Body Level Three</a:t>
            </a:r>
          </a:p>
          <a:p>
            <a:pPr lvl="3"/>
            <a:r>
              <a:t>Body Level Four</a:t>
            </a:r>
          </a:p>
          <a:p>
            <a:pPr lvl="4"/>
            <a:r>
              <a:t>Body Level Five</a:t>
            </a:r>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77" name="Line"/>
          <p:cNvSpPr/>
          <p:nvPr/>
        </p:nvSpPr>
        <p:spPr>
          <a:xfrm>
            <a:off x="406400" y="2565400"/>
            <a:ext cx="5689600"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78" name="Line"/>
          <p:cNvSpPr/>
          <p:nvPr/>
        </p:nvSpPr>
        <p:spPr>
          <a:xfrm>
            <a:off x="406400" y="2616200"/>
            <a:ext cx="5689600"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79" name="Image"/>
          <p:cNvSpPr>
            <a:spLocks noGrp="1"/>
          </p:cNvSpPr>
          <p:nvPr>
            <p:ph type="pic" idx="13"/>
          </p:nvPr>
        </p:nvSpPr>
        <p:spPr>
          <a:xfrm>
            <a:off x="6502400" y="0"/>
            <a:ext cx="6502400" cy="9753600"/>
          </a:xfrm>
          <a:prstGeom prst="rect">
            <a:avLst/>
          </a:prstGeom>
        </p:spPr>
        <p:txBody>
          <a:bodyPr lIns="91439" tIns="45719" rIns="91439" bIns="45719" anchor="t">
            <a:noAutofit/>
          </a:bodyPr>
          <a:lstStyle/>
          <a:p>
            <a:endParaRPr/>
          </a:p>
        </p:txBody>
      </p:sp>
      <p:sp>
        <p:nvSpPr>
          <p:cNvPr id="80" name="Title Text"/>
          <p:cNvSpPr txBox="1">
            <a:spLocks noGrp="1"/>
          </p:cNvSpPr>
          <p:nvPr>
            <p:ph type="title"/>
          </p:nvPr>
        </p:nvSpPr>
        <p:spPr>
          <a:xfrm>
            <a:off x="355600" y="444500"/>
            <a:ext cx="5816600" cy="2044700"/>
          </a:xfrm>
          <a:prstGeom prst="rect">
            <a:avLst/>
          </a:prstGeom>
        </p:spPr>
        <p:txBody>
          <a:bodyPr/>
          <a:lstStyle/>
          <a:p>
            <a:r>
              <a:t>Title Text</a:t>
            </a:r>
          </a:p>
        </p:txBody>
      </p:sp>
      <p:sp>
        <p:nvSpPr>
          <p:cNvPr id="81" name="Body Level One…"/>
          <p:cNvSpPr txBox="1">
            <a:spLocks noGrp="1"/>
          </p:cNvSpPr>
          <p:nvPr>
            <p:ph type="body" sz="half" idx="1"/>
          </p:nvPr>
        </p:nvSpPr>
        <p:spPr>
          <a:xfrm>
            <a:off x="355600" y="2984500"/>
            <a:ext cx="5816600" cy="6324600"/>
          </a:xfrm>
          <a:prstGeom prst="rect">
            <a:avLst/>
          </a:prstGeom>
        </p:spPr>
        <p:txBody>
          <a:bodyPr/>
          <a:lstStyle>
            <a:lvl1pPr marL="381000" indent="-381000">
              <a:defRPr sz="3000"/>
            </a:lvl1pPr>
            <a:lvl2pPr marL="762000" indent="-381000">
              <a:defRPr sz="3000"/>
            </a:lvl2pPr>
            <a:lvl3pPr marL="1143000" indent="-381000">
              <a:defRPr sz="3000"/>
            </a:lvl3pPr>
            <a:lvl4pPr marL="1524000" indent="-381000">
              <a:defRPr sz="3000"/>
            </a:lvl4pPr>
            <a:lvl5pPr marL="1905000" indent="-381000">
              <a:defRPr sz="3000"/>
            </a:lvl5pPr>
          </a:lstStyle>
          <a:p>
            <a:r>
              <a:t>Body Level One</a:t>
            </a:r>
          </a:p>
          <a:p>
            <a:pPr lvl="1"/>
            <a:r>
              <a:t>Body Level Two</a:t>
            </a:r>
          </a:p>
          <a:p>
            <a:pPr lvl="2"/>
            <a:r>
              <a:t>Body Level Three</a:t>
            </a:r>
          </a:p>
          <a:p>
            <a:pPr lvl="3"/>
            <a:r>
              <a:t>Body Level Four</a:t>
            </a:r>
          </a:p>
          <a:p>
            <a:pPr lvl="4"/>
            <a:r>
              <a:t>Body Level Five</a:t>
            </a:r>
          </a:p>
        </p:txBody>
      </p:sp>
      <p:sp>
        <p:nvSpPr>
          <p:cNvPr id="82" name="Slide Number"/>
          <p:cNvSpPr txBox="1">
            <a:spLocks noGrp="1"/>
          </p:cNvSpPr>
          <p:nvPr>
            <p:ph type="sldNum" sz="quarter" idx="2"/>
          </p:nvPr>
        </p:nvSpPr>
        <p:spPr>
          <a:prstGeom prst="rect">
            <a:avLst/>
          </a:prstGeom>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sp>
        <p:nvSpPr>
          <p:cNvPr id="89" name="Body Level One…"/>
          <p:cNvSpPr txBox="1">
            <a:spLocks noGrp="1"/>
          </p:cNvSpPr>
          <p:nvPr>
            <p:ph type="body" idx="1"/>
          </p:nvPr>
        </p:nvSpPr>
        <p:spPr>
          <a:xfrm>
            <a:off x="355600" y="444500"/>
            <a:ext cx="12293600" cy="8864600"/>
          </a:xfrm>
          <a:prstGeom prst="rect">
            <a:avLst/>
          </a:prstGeom>
        </p:spPr>
        <p:txBody>
          <a:bodyPr/>
          <a:lstStyle>
            <a:lvl1pPr>
              <a:spcBef>
                <a:spcPts val="4200"/>
              </a:spcBef>
            </a:lvl1pPr>
            <a:lvl2pPr>
              <a:spcBef>
                <a:spcPts val="4200"/>
              </a:spcBef>
            </a:lvl2pPr>
            <a:lvl3pPr>
              <a:spcBef>
                <a:spcPts val="4200"/>
              </a:spcBef>
            </a:lvl3pPr>
            <a:lvl4pPr>
              <a:spcBef>
                <a:spcPts val="4200"/>
              </a:spcBef>
            </a:lvl4pPr>
            <a:lvl5pPr>
              <a:spcBef>
                <a:spcPts val="4200"/>
              </a:spcBef>
            </a:lvl5pPr>
          </a:lstStyle>
          <a:p>
            <a:r>
              <a:t>Body Level One</a:t>
            </a:r>
          </a:p>
          <a:p>
            <a:pPr lvl="1"/>
            <a:r>
              <a:t>Body Level Two</a:t>
            </a:r>
          </a:p>
          <a:p>
            <a:pPr lvl="2"/>
            <a:r>
              <a:t>Body Level Three</a:t>
            </a:r>
          </a:p>
          <a:p>
            <a:pPr lvl="3"/>
            <a:r>
              <a:t>Body Level Four</a:t>
            </a:r>
          </a:p>
          <a:p>
            <a:pPr lvl="4"/>
            <a:r>
              <a:t>Body Level Five</a:t>
            </a:r>
          </a:p>
        </p:txBody>
      </p:sp>
      <p:sp>
        <p:nvSpPr>
          <p:cNvPr id="90"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hoto - 3 Up">
    <p:spTree>
      <p:nvGrpSpPr>
        <p:cNvPr id="1" name=""/>
        <p:cNvGrpSpPr/>
        <p:nvPr/>
      </p:nvGrpSpPr>
      <p:grpSpPr>
        <a:xfrm>
          <a:off x="0" y="0"/>
          <a:ext cx="0" cy="0"/>
          <a:chOff x="0" y="0"/>
          <a:chExt cx="0" cy="0"/>
        </a:xfrm>
      </p:grpSpPr>
      <p:sp>
        <p:nvSpPr>
          <p:cNvPr id="97" name="Image"/>
          <p:cNvSpPr>
            <a:spLocks noGrp="1"/>
          </p:cNvSpPr>
          <p:nvPr>
            <p:ph type="pic" sz="half" idx="13"/>
          </p:nvPr>
        </p:nvSpPr>
        <p:spPr>
          <a:xfrm>
            <a:off x="6502400" y="4813300"/>
            <a:ext cx="6121400" cy="4356100"/>
          </a:xfrm>
          <a:prstGeom prst="rect">
            <a:avLst/>
          </a:prstGeom>
        </p:spPr>
        <p:txBody>
          <a:bodyPr lIns="91439" tIns="45719" rIns="91439" bIns="45719" anchor="t">
            <a:noAutofit/>
          </a:bodyPr>
          <a:lstStyle/>
          <a:p>
            <a:endParaRPr/>
          </a:p>
        </p:txBody>
      </p:sp>
      <p:sp>
        <p:nvSpPr>
          <p:cNvPr id="98" name="Image"/>
          <p:cNvSpPr>
            <a:spLocks noGrp="1"/>
          </p:cNvSpPr>
          <p:nvPr>
            <p:ph type="pic" sz="half" idx="14"/>
          </p:nvPr>
        </p:nvSpPr>
        <p:spPr>
          <a:xfrm>
            <a:off x="6502400" y="444500"/>
            <a:ext cx="6121400" cy="4368800"/>
          </a:xfrm>
          <a:prstGeom prst="rect">
            <a:avLst/>
          </a:prstGeom>
        </p:spPr>
        <p:txBody>
          <a:bodyPr lIns="91439" tIns="45719" rIns="91439" bIns="45719" anchor="t">
            <a:noAutofit/>
          </a:bodyPr>
          <a:lstStyle/>
          <a:p>
            <a:endParaRPr/>
          </a:p>
        </p:txBody>
      </p:sp>
      <p:sp>
        <p:nvSpPr>
          <p:cNvPr id="99" name="Image"/>
          <p:cNvSpPr>
            <a:spLocks noGrp="1"/>
          </p:cNvSpPr>
          <p:nvPr>
            <p:ph type="pic" idx="15"/>
          </p:nvPr>
        </p:nvSpPr>
        <p:spPr>
          <a:xfrm>
            <a:off x="368300" y="444500"/>
            <a:ext cx="6121400" cy="8724900"/>
          </a:xfrm>
          <a:prstGeom prst="rect">
            <a:avLst/>
          </a:prstGeom>
        </p:spPr>
        <p:txBody>
          <a:bodyPr lIns="91439" tIns="45719" rIns="91439" bIns="45719" anchor="t">
            <a:noAutofit/>
          </a:bodyPr>
          <a:lstStyle/>
          <a:p>
            <a:endParaRPr/>
          </a:p>
        </p:txBody>
      </p:sp>
      <p:sp>
        <p:nvSpPr>
          <p:cNvPr id="100"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Line"/>
          <p:cNvSpPr/>
          <p:nvPr/>
        </p:nvSpPr>
        <p:spPr>
          <a:xfrm>
            <a:off x="406400" y="2565400"/>
            <a:ext cx="12192001"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3" name="Line"/>
          <p:cNvSpPr/>
          <p:nvPr/>
        </p:nvSpPr>
        <p:spPr>
          <a:xfrm>
            <a:off x="406400" y="2616200"/>
            <a:ext cx="12192001" cy="127"/>
          </a:xfrm>
          <a:prstGeom prst="line">
            <a:avLst/>
          </a:prstGeom>
          <a:ln w="12700">
            <a:solidFill>
              <a:schemeClr val="accent1">
                <a:hueOff val="109193"/>
                <a:satOff val="-4874"/>
                <a:lumOff val="12971"/>
              </a:scheme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4" name="Title Text"/>
          <p:cNvSpPr txBox="1">
            <a:spLocks noGrp="1"/>
          </p:cNvSpPr>
          <p:nvPr>
            <p:ph type="title"/>
          </p:nvPr>
        </p:nvSpPr>
        <p:spPr>
          <a:xfrm>
            <a:off x="355600" y="444500"/>
            <a:ext cx="12293600" cy="20447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5" name="Body Level One…"/>
          <p:cNvSpPr txBox="1">
            <a:spLocks noGrp="1"/>
          </p:cNvSpPr>
          <p:nvPr>
            <p:ph type="body" idx="1"/>
          </p:nvPr>
        </p:nvSpPr>
        <p:spPr>
          <a:xfrm>
            <a:off x="355600" y="2984500"/>
            <a:ext cx="12293600" cy="63246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12331700" y="9220199"/>
            <a:ext cx="317500" cy="355601"/>
          </a:xfrm>
          <a:prstGeom prst="rect">
            <a:avLst/>
          </a:prstGeom>
          <a:ln w="12700">
            <a:miter lim="400000"/>
          </a:ln>
        </p:spPr>
        <p:txBody>
          <a:bodyPr wrap="none" lIns="50800" tIns="50800" rIns="50800" bIns="50800" anchor="ctr">
            <a:spAutoFit/>
          </a:bodyPr>
          <a:lstStyle>
            <a:lvl1pPr>
              <a:defRPr sz="1600">
                <a:solidFill>
                  <a:schemeClr val="accent1">
                    <a:hueOff val="54750"/>
                    <a:satOff val="-1697"/>
                    <a:lumOff val="-18038"/>
                  </a:schemeClr>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584200" rtl="0" latinLnBrk="0">
        <a:lnSpc>
          <a:spcPct val="100000"/>
        </a:lnSpc>
        <a:spcBef>
          <a:spcPts val="0"/>
        </a:spcBef>
        <a:spcAft>
          <a:spcPts val="0"/>
        </a:spcAft>
        <a:buClrTx/>
        <a:buSzTx/>
        <a:buFontTx/>
        <a:buNone/>
        <a:tabLst/>
        <a:defRPr sz="6400" b="0" i="0" u="none" strike="noStrike" cap="none" spc="-128" baseline="0">
          <a:ln>
            <a:noFill/>
          </a:ln>
          <a:solidFill>
            <a:schemeClr val="accent1">
              <a:hueOff val="54750"/>
              <a:satOff val="-1697"/>
              <a:lumOff val="-18038"/>
            </a:schemeClr>
          </a:solidFill>
          <a:uFillTx/>
          <a:latin typeface="+mn-lt"/>
          <a:ea typeface="+mn-ea"/>
          <a:cs typeface="+mn-cs"/>
          <a:sym typeface="Didot"/>
        </a:defRPr>
      </a:lvl1pPr>
      <a:lvl2pPr marL="0" marR="0" indent="228600" algn="l" defTabSz="584200" rtl="0" latinLnBrk="0">
        <a:lnSpc>
          <a:spcPct val="100000"/>
        </a:lnSpc>
        <a:spcBef>
          <a:spcPts val="0"/>
        </a:spcBef>
        <a:spcAft>
          <a:spcPts val="0"/>
        </a:spcAft>
        <a:buClrTx/>
        <a:buSzTx/>
        <a:buFontTx/>
        <a:buNone/>
        <a:tabLst/>
        <a:defRPr sz="6400" b="0" i="0" u="none" strike="noStrike" cap="none" spc="-128" baseline="0">
          <a:ln>
            <a:noFill/>
          </a:ln>
          <a:solidFill>
            <a:schemeClr val="accent1">
              <a:hueOff val="54750"/>
              <a:satOff val="-1697"/>
              <a:lumOff val="-18038"/>
            </a:schemeClr>
          </a:solidFill>
          <a:uFillTx/>
          <a:latin typeface="+mn-lt"/>
          <a:ea typeface="+mn-ea"/>
          <a:cs typeface="+mn-cs"/>
          <a:sym typeface="Didot"/>
        </a:defRPr>
      </a:lvl2pPr>
      <a:lvl3pPr marL="0" marR="0" indent="457200" algn="l" defTabSz="584200" rtl="0" latinLnBrk="0">
        <a:lnSpc>
          <a:spcPct val="100000"/>
        </a:lnSpc>
        <a:spcBef>
          <a:spcPts val="0"/>
        </a:spcBef>
        <a:spcAft>
          <a:spcPts val="0"/>
        </a:spcAft>
        <a:buClrTx/>
        <a:buSzTx/>
        <a:buFontTx/>
        <a:buNone/>
        <a:tabLst/>
        <a:defRPr sz="6400" b="0" i="0" u="none" strike="noStrike" cap="none" spc="-128" baseline="0">
          <a:ln>
            <a:noFill/>
          </a:ln>
          <a:solidFill>
            <a:schemeClr val="accent1">
              <a:hueOff val="54750"/>
              <a:satOff val="-1697"/>
              <a:lumOff val="-18038"/>
            </a:schemeClr>
          </a:solidFill>
          <a:uFillTx/>
          <a:latin typeface="+mn-lt"/>
          <a:ea typeface="+mn-ea"/>
          <a:cs typeface="+mn-cs"/>
          <a:sym typeface="Didot"/>
        </a:defRPr>
      </a:lvl3pPr>
      <a:lvl4pPr marL="0" marR="0" indent="685800" algn="l" defTabSz="584200" rtl="0" latinLnBrk="0">
        <a:lnSpc>
          <a:spcPct val="100000"/>
        </a:lnSpc>
        <a:spcBef>
          <a:spcPts val="0"/>
        </a:spcBef>
        <a:spcAft>
          <a:spcPts val="0"/>
        </a:spcAft>
        <a:buClrTx/>
        <a:buSzTx/>
        <a:buFontTx/>
        <a:buNone/>
        <a:tabLst/>
        <a:defRPr sz="6400" b="0" i="0" u="none" strike="noStrike" cap="none" spc="-128" baseline="0">
          <a:ln>
            <a:noFill/>
          </a:ln>
          <a:solidFill>
            <a:schemeClr val="accent1">
              <a:hueOff val="54750"/>
              <a:satOff val="-1697"/>
              <a:lumOff val="-18038"/>
            </a:schemeClr>
          </a:solidFill>
          <a:uFillTx/>
          <a:latin typeface="+mn-lt"/>
          <a:ea typeface="+mn-ea"/>
          <a:cs typeface="+mn-cs"/>
          <a:sym typeface="Didot"/>
        </a:defRPr>
      </a:lvl4pPr>
      <a:lvl5pPr marL="0" marR="0" indent="914400" algn="l" defTabSz="584200" rtl="0" latinLnBrk="0">
        <a:lnSpc>
          <a:spcPct val="100000"/>
        </a:lnSpc>
        <a:spcBef>
          <a:spcPts val="0"/>
        </a:spcBef>
        <a:spcAft>
          <a:spcPts val="0"/>
        </a:spcAft>
        <a:buClrTx/>
        <a:buSzTx/>
        <a:buFontTx/>
        <a:buNone/>
        <a:tabLst/>
        <a:defRPr sz="6400" b="0" i="0" u="none" strike="noStrike" cap="none" spc="-128" baseline="0">
          <a:ln>
            <a:noFill/>
          </a:ln>
          <a:solidFill>
            <a:schemeClr val="accent1">
              <a:hueOff val="54750"/>
              <a:satOff val="-1697"/>
              <a:lumOff val="-18038"/>
            </a:schemeClr>
          </a:solidFill>
          <a:uFillTx/>
          <a:latin typeface="+mn-lt"/>
          <a:ea typeface="+mn-ea"/>
          <a:cs typeface="+mn-cs"/>
          <a:sym typeface="Didot"/>
        </a:defRPr>
      </a:lvl5pPr>
      <a:lvl6pPr marL="0" marR="0" indent="1143000" algn="l" defTabSz="584200" rtl="0" latinLnBrk="0">
        <a:lnSpc>
          <a:spcPct val="100000"/>
        </a:lnSpc>
        <a:spcBef>
          <a:spcPts val="0"/>
        </a:spcBef>
        <a:spcAft>
          <a:spcPts val="0"/>
        </a:spcAft>
        <a:buClrTx/>
        <a:buSzTx/>
        <a:buFontTx/>
        <a:buNone/>
        <a:tabLst/>
        <a:defRPr sz="6400" b="0" i="0" u="none" strike="noStrike" cap="none" spc="-128" baseline="0">
          <a:ln>
            <a:noFill/>
          </a:ln>
          <a:solidFill>
            <a:schemeClr val="accent1">
              <a:hueOff val="54750"/>
              <a:satOff val="-1697"/>
              <a:lumOff val="-18038"/>
            </a:schemeClr>
          </a:solidFill>
          <a:uFillTx/>
          <a:latin typeface="+mn-lt"/>
          <a:ea typeface="+mn-ea"/>
          <a:cs typeface="+mn-cs"/>
          <a:sym typeface="Didot"/>
        </a:defRPr>
      </a:lvl6pPr>
      <a:lvl7pPr marL="0" marR="0" indent="1371600" algn="l" defTabSz="584200" rtl="0" latinLnBrk="0">
        <a:lnSpc>
          <a:spcPct val="100000"/>
        </a:lnSpc>
        <a:spcBef>
          <a:spcPts val="0"/>
        </a:spcBef>
        <a:spcAft>
          <a:spcPts val="0"/>
        </a:spcAft>
        <a:buClrTx/>
        <a:buSzTx/>
        <a:buFontTx/>
        <a:buNone/>
        <a:tabLst/>
        <a:defRPr sz="6400" b="0" i="0" u="none" strike="noStrike" cap="none" spc="-128" baseline="0">
          <a:ln>
            <a:noFill/>
          </a:ln>
          <a:solidFill>
            <a:schemeClr val="accent1">
              <a:hueOff val="54750"/>
              <a:satOff val="-1697"/>
              <a:lumOff val="-18038"/>
            </a:schemeClr>
          </a:solidFill>
          <a:uFillTx/>
          <a:latin typeface="+mn-lt"/>
          <a:ea typeface="+mn-ea"/>
          <a:cs typeface="+mn-cs"/>
          <a:sym typeface="Didot"/>
        </a:defRPr>
      </a:lvl7pPr>
      <a:lvl8pPr marL="0" marR="0" indent="1600200" algn="l" defTabSz="584200" rtl="0" latinLnBrk="0">
        <a:lnSpc>
          <a:spcPct val="100000"/>
        </a:lnSpc>
        <a:spcBef>
          <a:spcPts val="0"/>
        </a:spcBef>
        <a:spcAft>
          <a:spcPts val="0"/>
        </a:spcAft>
        <a:buClrTx/>
        <a:buSzTx/>
        <a:buFontTx/>
        <a:buNone/>
        <a:tabLst/>
        <a:defRPr sz="6400" b="0" i="0" u="none" strike="noStrike" cap="none" spc="-128" baseline="0">
          <a:ln>
            <a:noFill/>
          </a:ln>
          <a:solidFill>
            <a:schemeClr val="accent1">
              <a:hueOff val="54750"/>
              <a:satOff val="-1697"/>
              <a:lumOff val="-18038"/>
            </a:schemeClr>
          </a:solidFill>
          <a:uFillTx/>
          <a:latin typeface="+mn-lt"/>
          <a:ea typeface="+mn-ea"/>
          <a:cs typeface="+mn-cs"/>
          <a:sym typeface="Didot"/>
        </a:defRPr>
      </a:lvl8pPr>
      <a:lvl9pPr marL="0" marR="0" indent="1828800" algn="l" defTabSz="584200" rtl="0" latinLnBrk="0">
        <a:lnSpc>
          <a:spcPct val="100000"/>
        </a:lnSpc>
        <a:spcBef>
          <a:spcPts val="0"/>
        </a:spcBef>
        <a:spcAft>
          <a:spcPts val="0"/>
        </a:spcAft>
        <a:buClrTx/>
        <a:buSzTx/>
        <a:buFontTx/>
        <a:buNone/>
        <a:tabLst/>
        <a:defRPr sz="6400" b="0" i="0" u="none" strike="noStrike" cap="none" spc="-128" baseline="0">
          <a:ln>
            <a:noFill/>
          </a:ln>
          <a:solidFill>
            <a:schemeClr val="accent1">
              <a:hueOff val="54750"/>
              <a:satOff val="-1697"/>
              <a:lumOff val="-18038"/>
            </a:schemeClr>
          </a:solidFill>
          <a:uFillTx/>
          <a:latin typeface="+mn-lt"/>
          <a:ea typeface="+mn-ea"/>
          <a:cs typeface="+mn-cs"/>
          <a:sym typeface="Didot"/>
        </a:defRPr>
      </a:lvl9pPr>
    </p:titleStyle>
    <p:bodyStyle>
      <a:lvl1pPr marL="508000" marR="0" indent="-508000" algn="l" defTabSz="584200" latinLnBrk="0">
        <a:lnSpc>
          <a:spcPct val="100000"/>
        </a:lnSpc>
        <a:spcBef>
          <a:spcPts val="3800"/>
        </a:spcBef>
        <a:spcAft>
          <a:spcPts val="0"/>
        </a:spcAft>
        <a:buClr>
          <a:srgbClr val="5C86B9"/>
        </a:buClr>
        <a:buSzPct val="70000"/>
        <a:buFont typeface="Zapf Dingbats"/>
        <a:buChar char="✤"/>
        <a:tabLst/>
        <a:defRPr sz="3800" b="0" i="0" u="none" strike="noStrike" cap="none" spc="0" baseline="0">
          <a:ln>
            <a:noFill/>
          </a:ln>
          <a:solidFill>
            <a:srgbClr val="000000"/>
          </a:solidFill>
          <a:uFillTx/>
          <a:latin typeface="Palatino"/>
          <a:ea typeface="Palatino"/>
          <a:cs typeface="Palatino"/>
          <a:sym typeface="Palatino"/>
        </a:defRPr>
      </a:lvl1pPr>
      <a:lvl2pPr marL="1016000" marR="0" indent="-508000" algn="l" defTabSz="584200" latinLnBrk="0">
        <a:lnSpc>
          <a:spcPct val="100000"/>
        </a:lnSpc>
        <a:spcBef>
          <a:spcPts val="3800"/>
        </a:spcBef>
        <a:spcAft>
          <a:spcPts val="0"/>
        </a:spcAft>
        <a:buClr>
          <a:srgbClr val="5C86B9"/>
        </a:buClr>
        <a:buSzPct val="70000"/>
        <a:buFont typeface="Zapf Dingbats"/>
        <a:buChar char="✤"/>
        <a:tabLst/>
        <a:defRPr sz="3800" b="0" i="0" u="none" strike="noStrike" cap="none" spc="0" baseline="0">
          <a:ln>
            <a:noFill/>
          </a:ln>
          <a:solidFill>
            <a:srgbClr val="000000"/>
          </a:solidFill>
          <a:uFillTx/>
          <a:latin typeface="Palatino"/>
          <a:ea typeface="Palatino"/>
          <a:cs typeface="Palatino"/>
          <a:sym typeface="Palatino"/>
        </a:defRPr>
      </a:lvl2pPr>
      <a:lvl3pPr marL="1524000" marR="0" indent="-508000" algn="l" defTabSz="584200" latinLnBrk="0">
        <a:lnSpc>
          <a:spcPct val="100000"/>
        </a:lnSpc>
        <a:spcBef>
          <a:spcPts val="3800"/>
        </a:spcBef>
        <a:spcAft>
          <a:spcPts val="0"/>
        </a:spcAft>
        <a:buClr>
          <a:srgbClr val="5C86B9"/>
        </a:buClr>
        <a:buSzPct val="70000"/>
        <a:buFont typeface="Zapf Dingbats"/>
        <a:buChar char="✤"/>
        <a:tabLst/>
        <a:defRPr sz="3800" b="0" i="0" u="none" strike="noStrike" cap="none" spc="0" baseline="0">
          <a:ln>
            <a:noFill/>
          </a:ln>
          <a:solidFill>
            <a:srgbClr val="000000"/>
          </a:solidFill>
          <a:uFillTx/>
          <a:latin typeface="Palatino"/>
          <a:ea typeface="Palatino"/>
          <a:cs typeface="Palatino"/>
          <a:sym typeface="Palatino"/>
        </a:defRPr>
      </a:lvl3pPr>
      <a:lvl4pPr marL="2032000" marR="0" indent="-508000" algn="l" defTabSz="584200" latinLnBrk="0">
        <a:lnSpc>
          <a:spcPct val="100000"/>
        </a:lnSpc>
        <a:spcBef>
          <a:spcPts val="3800"/>
        </a:spcBef>
        <a:spcAft>
          <a:spcPts val="0"/>
        </a:spcAft>
        <a:buClr>
          <a:srgbClr val="5C86B9"/>
        </a:buClr>
        <a:buSzPct val="70000"/>
        <a:buFont typeface="Zapf Dingbats"/>
        <a:buChar char="✤"/>
        <a:tabLst/>
        <a:defRPr sz="3800" b="0" i="0" u="none" strike="noStrike" cap="none" spc="0" baseline="0">
          <a:ln>
            <a:noFill/>
          </a:ln>
          <a:solidFill>
            <a:srgbClr val="000000"/>
          </a:solidFill>
          <a:uFillTx/>
          <a:latin typeface="Palatino"/>
          <a:ea typeface="Palatino"/>
          <a:cs typeface="Palatino"/>
          <a:sym typeface="Palatino"/>
        </a:defRPr>
      </a:lvl4pPr>
      <a:lvl5pPr marL="2540000" marR="0" indent="-508000" algn="l" defTabSz="584200" latinLnBrk="0">
        <a:lnSpc>
          <a:spcPct val="100000"/>
        </a:lnSpc>
        <a:spcBef>
          <a:spcPts val="3800"/>
        </a:spcBef>
        <a:spcAft>
          <a:spcPts val="0"/>
        </a:spcAft>
        <a:buClr>
          <a:srgbClr val="5C86B9"/>
        </a:buClr>
        <a:buSzPct val="70000"/>
        <a:buFont typeface="Zapf Dingbats"/>
        <a:buChar char="✤"/>
        <a:tabLst/>
        <a:defRPr sz="3800" b="0" i="0" u="none" strike="noStrike" cap="none" spc="0" baseline="0">
          <a:ln>
            <a:noFill/>
          </a:ln>
          <a:solidFill>
            <a:srgbClr val="000000"/>
          </a:solidFill>
          <a:uFillTx/>
          <a:latin typeface="Palatino"/>
          <a:ea typeface="Palatino"/>
          <a:cs typeface="Palatino"/>
          <a:sym typeface="Palatino"/>
        </a:defRPr>
      </a:lvl5pPr>
      <a:lvl6pPr marL="3048000" marR="0" indent="-508000" algn="l" defTabSz="584200" latinLnBrk="0">
        <a:lnSpc>
          <a:spcPct val="100000"/>
        </a:lnSpc>
        <a:spcBef>
          <a:spcPts val="3800"/>
        </a:spcBef>
        <a:spcAft>
          <a:spcPts val="0"/>
        </a:spcAft>
        <a:buClr>
          <a:srgbClr val="5C86B9"/>
        </a:buClr>
        <a:buSzPct val="70000"/>
        <a:buFont typeface="Zapf Dingbats"/>
        <a:buChar char="✤"/>
        <a:tabLst/>
        <a:defRPr sz="3800" b="0" i="0" u="none" strike="noStrike" cap="none" spc="0" baseline="0">
          <a:ln>
            <a:noFill/>
          </a:ln>
          <a:solidFill>
            <a:srgbClr val="000000"/>
          </a:solidFill>
          <a:uFillTx/>
          <a:latin typeface="Palatino"/>
          <a:ea typeface="Palatino"/>
          <a:cs typeface="Palatino"/>
          <a:sym typeface="Palatino"/>
        </a:defRPr>
      </a:lvl6pPr>
      <a:lvl7pPr marL="3556000" marR="0" indent="-508000" algn="l" defTabSz="584200" latinLnBrk="0">
        <a:lnSpc>
          <a:spcPct val="100000"/>
        </a:lnSpc>
        <a:spcBef>
          <a:spcPts val="3800"/>
        </a:spcBef>
        <a:spcAft>
          <a:spcPts val="0"/>
        </a:spcAft>
        <a:buClr>
          <a:srgbClr val="5C86B9"/>
        </a:buClr>
        <a:buSzPct val="70000"/>
        <a:buFont typeface="Zapf Dingbats"/>
        <a:buChar char="✤"/>
        <a:tabLst/>
        <a:defRPr sz="3800" b="0" i="0" u="none" strike="noStrike" cap="none" spc="0" baseline="0">
          <a:ln>
            <a:noFill/>
          </a:ln>
          <a:solidFill>
            <a:srgbClr val="000000"/>
          </a:solidFill>
          <a:uFillTx/>
          <a:latin typeface="Palatino"/>
          <a:ea typeface="Palatino"/>
          <a:cs typeface="Palatino"/>
          <a:sym typeface="Palatino"/>
        </a:defRPr>
      </a:lvl7pPr>
      <a:lvl8pPr marL="4064000" marR="0" indent="-508000" algn="l" defTabSz="584200" latinLnBrk="0">
        <a:lnSpc>
          <a:spcPct val="100000"/>
        </a:lnSpc>
        <a:spcBef>
          <a:spcPts val="3800"/>
        </a:spcBef>
        <a:spcAft>
          <a:spcPts val="0"/>
        </a:spcAft>
        <a:buClr>
          <a:srgbClr val="5C86B9"/>
        </a:buClr>
        <a:buSzPct val="70000"/>
        <a:buFont typeface="Zapf Dingbats"/>
        <a:buChar char="✤"/>
        <a:tabLst/>
        <a:defRPr sz="3800" b="0" i="0" u="none" strike="noStrike" cap="none" spc="0" baseline="0">
          <a:ln>
            <a:noFill/>
          </a:ln>
          <a:solidFill>
            <a:srgbClr val="000000"/>
          </a:solidFill>
          <a:uFillTx/>
          <a:latin typeface="Palatino"/>
          <a:ea typeface="Palatino"/>
          <a:cs typeface="Palatino"/>
          <a:sym typeface="Palatino"/>
        </a:defRPr>
      </a:lvl8pPr>
      <a:lvl9pPr marL="4572000" marR="0" indent="-508000" algn="l" defTabSz="584200" latinLnBrk="0">
        <a:lnSpc>
          <a:spcPct val="100000"/>
        </a:lnSpc>
        <a:spcBef>
          <a:spcPts val="3800"/>
        </a:spcBef>
        <a:spcAft>
          <a:spcPts val="0"/>
        </a:spcAft>
        <a:buClr>
          <a:srgbClr val="5C86B9"/>
        </a:buClr>
        <a:buSzPct val="70000"/>
        <a:buFont typeface="Zapf Dingbats"/>
        <a:buChar char="✤"/>
        <a:tabLst/>
        <a:defRPr sz="3800" b="0" i="0" u="none" strike="noStrike" cap="none" spc="0" baseline="0">
          <a:ln>
            <a:noFill/>
          </a:ln>
          <a:solidFill>
            <a:srgbClr val="000000"/>
          </a:solidFill>
          <a:uFillTx/>
          <a:latin typeface="Palatino"/>
          <a:ea typeface="Palatino"/>
          <a:cs typeface="Palatino"/>
          <a:sym typeface="Palatino"/>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Palatino"/>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Palatino"/>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Palatino"/>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Palatino"/>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Palatino"/>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Palatino"/>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Palatino"/>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Palatino"/>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Palatino"/>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November 14, 2017"/>
          <p:cNvSpPr txBox="1">
            <a:spLocks noGrp="1"/>
          </p:cNvSpPr>
          <p:nvPr>
            <p:ph type="body" idx="13"/>
          </p:nvPr>
        </p:nvSpPr>
        <p:spPr>
          <a:xfrm>
            <a:off x="374650" y="8827204"/>
            <a:ext cx="12255500" cy="379591"/>
          </a:xfrm>
          <a:prstGeom prst="rect">
            <a:avLst/>
          </a:prstGeom>
        </p:spPr>
        <p:txBody>
          <a:bodyPr/>
          <a:lstStyle/>
          <a:p>
            <a:r>
              <a:rPr lang="en-US" dirty="0"/>
              <a:t>February 13</a:t>
            </a:r>
            <a:r>
              <a:rPr dirty="0"/>
              <a:t>, 201</a:t>
            </a:r>
            <a:r>
              <a:rPr lang="en-US" dirty="0"/>
              <a:t>8</a:t>
            </a:r>
            <a:endParaRPr dirty="0"/>
          </a:p>
        </p:txBody>
      </p:sp>
      <p:sp>
        <p:nvSpPr>
          <p:cNvPr id="134" name="Susquehanna Workforce Innovation Partnership"/>
          <p:cNvSpPr txBox="1">
            <a:spLocks noGrp="1"/>
          </p:cNvSpPr>
          <p:nvPr>
            <p:ph type="ctrTitle"/>
          </p:nvPr>
        </p:nvSpPr>
        <p:spPr>
          <a:prstGeom prst="rect">
            <a:avLst/>
          </a:prstGeom>
        </p:spPr>
        <p:txBody>
          <a:bodyPr/>
          <a:lstStyle>
            <a:lvl1pPr defTabSz="566674">
              <a:defRPr sz="6208" spc="-124"/>
            </a:lvl1pPr>
          </a:lstStyle>
          <a:p>
            <a:r>
              <a:rPr dirty="0"/>
              <a:t>Susquehanna Workforce Innovation Partnership</a:t>
            </a:r>
          </a:p>
        </p:txBody>
      </p:sp>
      <p:sp>
        <p:nvSpPr>
          <p:cNvPr id="135" name="Quarterly Meeting"/>
          <p:cNvSpPr txBox="1">
            <a:spLocks noGrp="1"/>
          </p:cNvSpPr>
          <p:nvPr>
            <p:ph type="subTitle" sz="quarter" idx="1"/>
          </p:nvPr>
        </p:nvSpPr>
        <p:spPr>
          <a:prstGeom prst="rect">
            <a:avLst/>
          </a:prstGeom>
        </p:spPr>
        <p:txBody>
          <a:bodyPr/>
          <a:lstStyle/>
          <a:p>
            <a:r>
              <a:rPr dirty="0"/>
              <a:t>Quarterly Meeting</a:t>
            </a:r>
          </a:p>
        </p:txBody>
      </p:sp>
      <p:pic>
        <p:nvPicPr>
          <p:cNvPr id="136" name="teamwork graphic.png" descr="teamwork graphic.png"/>
          <p:cNvPicPr>
            <a:picLocks noChangeAspect="1"/>
          </p:cNvPicPr>
          <p:nvPr/>
        </p:nvPicPr>
        <p:blipFill>
          <a:blip r:embed="rId3">
            <a:extLst/>
          </a:blip>
          <a:stretch>
            <a:fillRect/>
          </a:stretch>
        </p:blipFill>
        <p:spPr>
          <a:xfrm>
            <a:off x="0" y="255850"/>
            <a:ext cx="13004800" cy="55335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teamwork graphic.png" descr="teamwork graphic.png"/>
          <p:cNvPicPr>
            <a:picLocks noChangeAspect="1"/>
          </p:cNvPicPr>
          <p:nvPr/>
        </p:nvPicPr>
        <p:blipFill>
          <a:blip r:embed="rId3">
            <a:alphaModFix amt="9555"/>
            <a:extLst/>
          </a:blip>
          <a:stretch>
            <a:fillRect/>
          </a:stretch>
        </p:blipFill>
        <p:spPr>
          <a:xfrm>
            <a:off x="0" y="-6729"/>
            <a:ext cx="13004800" cy="5533500"/>
          </a:xfrm>
          <a:prstGeom prst="rect">
            <a:avLst/>
          </a:prstGeom>
          <a:ln w="12700">
            <a:miter lim="400000"/>
          </a:ln>
        </p:spPr>
      </p:pic>
      <p:sp>
        <p:nvSpPr>
          <p:cNvPr id="157" name="Today’s Discussion"/>
          <p:cNvSpPr txBox="1">
            <a:spLocks noGrp="1"/>
          </p:cNvSpPr>
          <p:nvPr>
            <p:ph type="title"/>
          </p:nvPr>
        </p:nvSpPr>
        <p:spPr>
          <a:prstGeom prst="rect">
            <a:avLst/>
          </a:prstGeom>
        </p:spPr>
        <p:txBody>
          <a:bodyPr/>
          <a:lstStyle>
            <a:lvl1pPr defTabSz="560831">
              <a:defRPr sz="6144" spc="-122"/>
            </a:lvl1pPr>
          </a:lstStyle>
          <a:p>
            <a:r>
              <a:t>Today’s Discussion</a:t>
            </a:r>
          </a:p>
        </p:txBody>
      </p:sp>
      <p:sp>
        <p:nvSpPr>
          <p:cNvPr id="158" name="Panel Discussion on Substance Abuse and Mental Health Resources…"/>
          <p:cNvSpPr txBox="1">
            <a:spLocks noGrp="1"/>
          </p:cNvSpPr>
          <p:nvPr>
            <p:ph type="body" sz="half" idx="1"/>
          </p:nvPr>
        </p:nvSpPr>
        <p:spPr>
          <a:prstGeom prst="rect">
            <a:avLst/>
          </a:prstGeom>
        </p:spPr>
        <p:txBody>
          <a:bodyPr anchor="t"/>
          <a:lstStyle/>
          <a:p>
            <a:r>
              <a:rPr dirty="0"/>
              <a:t>Panel Discussion</a:t>
            </a:r>
            <a:r>
              <a:rPr lang="en-US" dirty="0"/>
              <a:t>: Serving Justice-Involved Clients</a:t>
            </a:r>
          </a:p>
          <a:p>
            <a:pPr lvl="1">
              <a:spcBef>
                <a:spcPts val="800"/>
              </a:spcBef>
            </a:pPr>
            <a:r>
              <a:rPr lang="en-US" sz="2800" dirty="0"/>
              <a:t>Sheryl Davis Kohl, Beacon Staffing</a:t>
            </a:r>
          </a:p>
          <a:p>
            <a:pPr lvl="1">
              <a:spcBef>
                <a:spcPts val="800"/>
              </a:spcBef>
            </a:pPr>
            <a:r>
              <a:rPr lang="en-US" sz="2800" dirty="0"/>
              <a:t>Elizabeth Rowe, Northeastern Maryland Legal Aid Bureau</a:t>
            </a:r>
            <a:endParaRPr sz="2800" dirty="0"/>
          </a:p>
        </p:txBody>
      </p:sp>
      <p:pic>
        <p:nvPicPr>
          <p:cNvPr id="159" name="female additive manufacturing.jpg" descr="female additive manufacturing.jpg"/>
          <p:cNvPicPr>
            <a:picLocks noChangeAspect="1"/>
          </p:cNvPicPr>
          <p:nvPr/>
        </p:nvPicPr>
        <p:blipFill>
          <a:blip r:embed="rId4">
            <a:extLst/>
          </a:blip>
          <a:stretch>
            <a:fillRect/>
          </a:stretch>
        </p:blipFill>
        <p:spPr>
          <a:xfrm>
            <a:off x="6502400" y="0"/>
            <a:ext cx="6502400" cy="9753601"/>
          </a:xfrm>
          <a:prstGeom prst="rect">
            <a:avLst/>
          </a:prstGeom>
          <a:ln w="12700">
            <a:miter lim="400000"/>
          </a:ln>
        </p:spPr>
      </p:pic>
      <p:sp>
        <p:nvSpPr>
          <p:cNvPr id="160" name="Slide Number"/>
          <p:cNvSpPr txBox="1">
            <a:spLocks noGrp="1"/>
          </p:cNvSpPr>
          <p:nvPr>
            <p:ph type="sldNum" sz="quarter" idx="4294967295"/>
          </p:nvPr>
        </p:nvSpPr>
        <p:spPr>
          <a:xfrm>
            <a:off x="12382499" y="9220199"/>
            <a:ext cx="215901" cy="355601"/>
          </a:xfrm>
          <a:prstGeom prst="rect">
            <a:avLst/>
          </a:prstGeom>
          <a:extLst>
            <a:ext uri="{C572A759-6A51-4108-AA02-DFA0A04FC94B}">
              <ma14:wrappingTextBoxFlag xmlns:ma14="http://schemas.microsoft.com/office/mac/drawingml/2011/main" xmlns="" val="1"/>
            </a:ext>
          </a:extLst>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10</a:t>
            </a:fld>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teamwork graphic.png" descr="teamwork graphic.png"/>
          <p:cNvPicPr>
            <a:picLocks noChangeAspect="1"/>
          </p:cNvPicPr>
          <p:nvPr/>
        </p:nvPicPr>
        <p:blipFill>
          <a:blip r:embed="rId3">
            <a:alphaModFix amt="9555"/>
            <a:extLst/>
          </a:blip>
          <a:stretch>
            <a:fillRect/>
          </a:stretch>
        </p:blipFill>
        <p:spPr>
          <a:xfrm>
            <a:off x="0" y="-6729"/>
            <a:ext cx="13004800" cy="5533500"/>
          </a:xfrm>
          <a:prstGeom prst="rect">
            <a:avLst/>
          </a:prstGeom>
          <a:ln w="12700">
            <a:miter lim="400000"/>
          </a:ln>
        </p:spPr>
      </p:pic>
      <p:sp>
        <p:nvSpPr>
          <p:cNvPr id="149" name="Q1 Recap"/>
          <p:cNvSpPr txBox="1">
            <a:spLocks noGrp="1"/>
          </p:cNvSpPr>
          <p:nvPr>
            <p:ph type="title"/>
          </p:nvPr>
        </p:nvSpPr>
        <p:spPr>
          <a:prstGeom prst="rect">
            <a:avLst/>
          </a:prstGeom>
        </p:spPr>
        <p:txBody>
          <a:bodyPr>
            <a:normAutofit fontScale="90000"/>
          </a:bodyPr>
          <a:lstStyle/>
          <a:p>
            <a:r>
              <a:rPr dirty="0"/>
              <a:t>Q</a:t>
            </a:r>
            <a:r>
              <a:rPr lang="en-US" dirty="0"/>
              <a:t>3/Q4</a:t>
            </a:r>
            <a:r>
              <a:rPr dirty="0"/>
              <a:t> </a:t>
            </a:r>
            <a:r>
              <a:rPr lang="en-US" dirty="0"/>
              <a:t>Next Steps</a:t>
            </a:r>
            <a:endParaRPr dirty="0"/>
          </a:p>
        </p:txBody>
      </p:sp>
      <p:sp>
        <p:nvSpPr>
          <p:cNvPr id="150" name="July: Interviews with WIOA partners about vision, challenges, opportunities under WIOA structure. Three goals emerged.…"/>
          <p:cNvSpPr txBox="1">
            <a:spLocks noGrp="1"/>
          </p:cNvSpPr>
          <p:nvPr>
            <p:ph type="body" sz="half" idx="1"/>
          </p:nvPr>
        </p:nvSpPr>
        <p:spPr>
          <a:prstGeom prst="rect">
            <a:avLst/>
          </a:prstGeom>
        </p:spPr>
        <p:txBody>
          <a:bodyPr anchor="t" anchorCtr="0">
            <a:normAutofit/>
          </a:bodyPr>
          <a:lstStyle/>
          <a:p>
            <a:pPr marL="342900" indent="-342900" defTabSz="525779">
              <a:spcBef>
                <a:spcPts val="3400"/>
              </a:spcBef>
              <a:defRPr sz="2700"/>
            </a:pPr>
            <a:r>
              <a:rPr lang="en-US" dirty="0">
                <a:solidFill>
                  <a:srgbClr val="002060"/>
                </a:solidFill>
              </a:rPr>
              <a:t>WIOA MOU discussions</a:t>
            </a:r>
          </a:p>
          <a:p>
            <a:pPr marL="342900" indent="-342900" defTabSz="525779">
              <a:spcBef>
                <a:spcPts val="3400"/>
              </a:spcBef>
              <a:defRPr sz="2700"/>
            </a:pPr>
            <a:r>
              <a:rPr lang="en-US" dirty="0">
                <a:solidFill>
                  <a:srgbClr val="002060"/>
                </a:solidFill>
              </a:rPr>
              <a:t>RSA Executive Session</a:t>
            </a:r>
          </a:p>
          <a:p>
            <a:pPr marL="342900" indent="-342900" defTabSz="525779">
              <a:spcBef>
                <a:spcPts val="3400"/>
              </a:spcBef>
              <a:defRPr sz="2700"/>
            </a:pPr>
            <a:r>
              <a:rPr lang="en-US" dirty="0">
                <a:solidFill>
                  <a:srgbClr val="002060"/>
                </a:solidFill>
              </a:rPr>
              <a:t>Action Plan progress</a:t>
            </a:r>
          </a:p>
          <a:p>
            <a:pPr marL="342900" indent="-342900" defTabSz="525779">
              <a:spcBef>
                <a:spcPts val="3400"/>
              </a:spcBef>
              <a:defRPr sz="2700"/>
            </a:pPr>
            <a:r>
              <a:rPr lang="en-US" dirty="0">
                <a:solidFill>
                  <a:srgbClr val="002060"/>
                </a:solidFill>
              </a:rPr>
              <a:t>Quarterly Meeting: </a:t>
            </a:r>
            <a:br>
              <a:rPr lang="en-US" dirty="0">
                <a:solidFill>
                  <a:srgbClr val="002060"/>
                </a:solidFill>
              </a:rPr>
            </a:br>
            <a:r>
              <a:rPr lang="en-US" dirty="0">
                <a:solidFill>
                  <a:srgbClr val="002060"/>
                </a:solidFill>
              </a:rPr>
              <a:t>May 8, 2018, 2-4 p.m.</a:t>
            </a:r>
            <a:br>
              <a:rPr lang="en-US" dirty="0">
                <a:solidFill>
                  <a:srgbClr val="002060"/>
                </a:solidFill>
              </a:rPr>
            </a:br>
            <a:br>
              <a:rPr lang="en-US" dirty="0">
                <a:solidFill>
                  <a:srgbClr val="002060"/>
                </a:solidFill>
              </a:rPr>
            </a:br>
            <a:r>
              <a:rPr lang="en-US" dirty="0">
                <a:solidFill>
                  <a:srgbClr val="002060"/>
                </a:solidFill>
              </a:rPr>
              <a:t>Special Topic?</a:t>
            </a:r>
          </a:p>
          <a:p>
            <a:pPr marL="342900" indent="-342900" defTabSz="525779">
              <a:spcBef>
                <a:spcPts val="3400"/>
              </a:spcBef>
              <a:defRPr sz="2700"/>
            </a:pPr>
            <a:endParaRPr dirty="0">
              <a:solidFill>
                <a:srgbClr val="002060"/>
              </a:solidFill>
            </a:endParaRPr>
          </a:p>
        </p:txBody>
      </p:sp>
      <p:sp>
        <p:nvSpPr>
          <p:cNvPr id="152" name="Slide Number"/>
          <p:cNvSpPr txBox="1">
            <a:spLocks noGrp="1"/>
          </p:cNvSpPr>
          <p:nvPr>
            <p:ph type="sldNum" sz="quarter" idx="4294967295"/>
          </p:nvPr>
        </p:nvSpPr>
        <p:spPr>
          <a:xfrm>
            <a:off x="12382499" y="9220199"/>
            <a:ext cx="215901" cy="355601"/>
          </a:xfrm>
          <a:prstGeom prst="rect">
            <a:avLst/>
          </a:prstGeom>
          <a:extLst>
            <a:ext uri="{C572A759-6A51-4108-AA02-DFA0A04FC94B}">
              <ma14:wrappingTextBoxFlag xmlns:ma14="http://schemas.microsoft.com/office/mac/drawingml/2011/main" xmlns="" val="1"/>
            </a:ext>
          </a:extLst>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11</a:t>
            </a:fld>
            <a:endParaRPr/>
          </a:p>
        </p:txBody>
      </p:sp>
      <p:pic>
        <p:nvPicPr>
          <p:cNvPr id="7" name="black scientist.jpg" descr="black scientist.jpg">
            <a:extLst>
              <a:ext uri="{FF2B5EF4-FFF2-40B4-BE49-F238E27FC236}">
                <a16:creationId xmlns:a16="http://schemas.microsoft.com/office/drawing/2014/main" id="{3E0EB478-DA01-EF4D-8E6B-838105FCD31C}"/>
              </a:ext>
            </a:extLst>
          </p:cNvPr>
          <p:cNvPicPr>
            <a:picLocks noChangeAspect="1"/>
          </p:cNvPicPr>
          <p:nvPr/>
        </p:nvPicPr>
        <p:blipFill>
          <a:blip r:embed="rId4">
            <a:extLst/>
          </a:blip>
          <a:stretch>
            <a:fillRect/>
          </a:stretch>
        </p:blipFill>
        <p:spPr>
          <a:xfrm flipH="1">
            <a:off x="6502400" y="0"/>
            <a:ext cx="6502400" cy="9753601"/>
          </a:xfrm>
          <a:prstGeom prst="rect">
            <a:avLst/>
          </a:prstGeom>
          <a:ln w="12700">
            <a:miter lim="400000"/>
          </a:ln>
        </p:spPr>
      </p:pic>
    </p:spTree>
    <p:extLst>
      <p:ext uri="{BB962C8B-B14F-4D97-AF65-F5344CB8AC3E}">
        <p14:creationId xmlns:p14="http://schemas.microsoft.com/office/powerpoint/2010/main" val="374985620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85678C4-5681-274D-8203-A58C5C067A0F}"/>
              </a:ext>
            </a:extLst>
          </p:cNvPr>
          <p:cNvSpPr>
            <a:spLocks noGrp="1"/>
          </p:cNvSpPr>
          <p:nvPr>
            <p:ph type="title"/>
          </p:nvPr>
        </p:nvSpPr>
        <p:spPr/>
        <p:txBody>
          <a:bodyPr>
            <a:normAutofit/>
          </a:bodyPr>
          <a:lstStyle/>
          <a:p>
            <a:r>
              <a:rPr lang="en-US" dirty="0"/>
              <a:t>Labor Market Update</a:t>
            </a:r>
          </a:p>
        </p:txBody>
      </p:sp>
      <p:sp>
        <p:nvSpPr>
          <p:cNvPr id="9" name="Text Placeholder 8">
            <a:extLst>
              <a:ext uri="{FF2B5EF4-FFF2-40B4-BE49-F238E27FC236}">
                <a16:creationId xmlns:a16="http://schemas.microsoft.com/office/drawing/2014/main" id="{3CC19973-C7C2-2E4D-B46E-674C60CEB09A}"/>
              </a:ext>
            </a:extLst>
          </p:cNvPr>
          <p:cNvSpPr>
            <a:spLocks noGrp="1"/>
          </p:cNvSpPr>
          <p:nvPr>
            <p:ph type="body" sz="quarter" idx="4294967295"/>
          </p:nvPr>
        </p:nvSpPr>
        <p:spPr>
          <a:xfrm>
            <a:off x="355600" y="5529263"/>
            <a:ext cx="11938000" cy="2979737"/>
          </a:xfrm>
        </p:spPr>
        <p:txBody>
          <a:bodyPr>
            <a:normAutofit/>
          </a:bodyPr>
          <a:lstStyle/>
          <a:p>
            <a:pPr marL="0" indent="0">
              <a:spcBef>
                <a:spcPts val="0"/>
              </a:spcBef>
              <a:buNone/>
            </a:pPr>
            <a:r>
              <a:rPr lang="en-US" b="1" dirty="0"/>
              <a:t>Linda Siegel</a:t>
            </a:r>
          </a:p>
          <a:p>
            <a:pPr marL="0" indent="0">
              <a:spcBef>
                <a:spcPts val="0"/>
              </a:spcBef>
              <a:buNone/>
            </a:pPr>
            <a:r>
              <a:rPr lang="en-US" dirty="0"/>
              <a:t>Susquehanna Workforce Network</a:t>
            </a:r>
          </a:p>
          <a:p>
            <a:endParaRPr lang="en-US" dirty="0"/>
          </a:p>
        </p:txBody>
      </p:sp>
    </p:spTree>
    <p:extLst>
      <p:ext uri="{BB962C8B-B14F-4D97-AF65-F5344CB8AC3E}">
        <p14:creationId xmlns:p14="http://schemas.microsoft.com/office/powerpoint/2010/main" val="15253563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teamwork graphic.png" descr="teamwork graphic.png"/>
          <p:cNvPicPr>
            <a:picLocks noChangeAspect="1"/>
          </p:cNvPicPr>
          <p:nvPr/>
        </p:nvPicPr>
        <p:blipFill>
          <a:blip r:embed="rId3">
            <a:alphaModFix amt="9555"/>
            <a:extLst/>
          </a:blip>
          <a:stretch>
            <a:fillRect/>
          </a:stretch>
        </p:blipFill>
        <p:spPr>
          <a:xfrm>
            <a:off x="0" y="-6729"/>
            <a:ext cx="13004800" cy="5533500"/>
          </a:xfrm>
          <a:prstGeom prst="rect">
            <a:avLst/>
          </a:prstGeom>
          <a:ln w="12700">
            <a:miter lim="400000"/>
          </a:ln>
        </p:spPr>
      </p:pic>
      <p:sp>
        <p:nvSpPr>
          <p:cNvPr id="149" name="Q1 Recap"/>
          <p:cNvSpPr txBox="1">
            <a:spLocks noGrp="1"/>
          </p:cNvSpPr>
          <p:nvPr>
            <p:ph type="title"/>
          </p:nvPr>
        </p:nvSpPr>
        <p:spPr>
          <a:prstGeom prst="rect">
            <a:avLst/>
          </a:prstGeom>
        </p:spPr>
        <p:txBody>
          <a:bodyPr/>
          <a:lstStyle/>
          <a:p>
            <a:r>
              <a:t>Q1 Recap</a:t>
            </a:r>
          </a:p>
        </p:txBody>
      </p:sp>
      <p:sp>
        <p:nvSpPr>
          <p:cNvPr id="150" name="July: Interviews with WIOA partners about vision, challenges, opportunities under WIOA structure. Three goals emerged.…"/>
          <p:cNvSpPr txBox="1">
            <a:spLocks noGrp="1"/>
          </p:cNvSpPr>
          <p:nvPr>
            <p:ph type="body" sz="half" idx="1"/>
          </p:nvPr>
        </p:nvSpPr>
        <p:spPr>
          <a:prstGeom prst="rect">
            <a:avLst/>
          </a:prstGeom>
        </p:spPr>
        <p:txBody>
          <a:bodyPr/>
          <a:lstStyle/>
          <a:p>
            <a:pPr marL="342900" indent="-342900" defTabSz="525779">
              <a:spcBef>
                <a:spcPts val="3400"/>
              </a:spcBef>
              <a:defRPr sz="2700"/>
            </a:pPr>
            <a:r>
              <a:rPr dirty="0"/>
              <a:t>July: Interviews with WIOA partners about vision, challenges, opportunities under WIOA structure. </a:t>
            </a:r>
            <a:r>
              <a:rPr dirty="0">
                <a:solidFill>
                  <a:schemeClr val="accent5">
                    <a:satOff val="8112"/>
                    <a:lumOff val="-14630"/>
                  </a:schemeClr>
                </a:solidFill>
              </a:rPr>
              <a:t>Three goals emerged.</a:t>
            </a:r>
            <a:r>
              <a:rPr dirty="0"/>
              <a:t> </a:t>
            </a:r>
          </a:p>
          <a:p>
            <a:pPr marL="342900" indent="-342900" defTabSz="525779">
              <a:spcBef>
                <a:spcPts val="3400"/>
              </a:spcBef>
              <a:defRPr sz="2700"/>
            </a:pPr>
            <a:r>
              <a:rPr dirty="0"/>
              <a:t>August: Quarterly meeting discussion on vision, barriers, and solutions resulted in the Action Plan for FY18. </a:t>
            </a:r>
            <a:r>
              <a:rPr dirty="0">
                <a:solidFill>
                  <a:schemeClr val="accent5">
                    <a:satOff val="8112"/>
                    <a:lumOff val="-14630"/>
                  </a:schemeClr>
                </a:solidFill>
              </a:rPr>
              <a:t>Focus Area subcommittees formed.</a:t>
            </a:r>
          </a:p>
          <a:p>
            <a:pPr marL="342900" indent="-342900" defTabSz="525779">
              <a:spcBef>
                <a:spcPts val="3400"/>
              </a:spcBef>
              <a:defRPr sz="2700"/>
            </a:pPr>
            <a:r>
              <a:rPr dirty="0"/>
              <a:t>September/October: Focus Area subcommittees worked on Action Plan steps via </a:t>
            </a:r>
            <a:r>
              <a:rPr dirty="0">
                <a:solidFill>
                  <a:schemeClr val="accent5">
                    <a:satOff val="8112"/>
                    <a:lumOff val="-14630"/>
                  </a:schemeClr>
                </a:solidFill>
              </a:rPr>
              <a:t>conference calls.</a:t>
            </a:r>
          </a:p>
        </p:txBody>
      </p:sp>
      <p:pic>
        <p:nvPicPr>
          <p:cNvPr id="151" name="SWIP Action Plan FY2018.pdf" descr="SWIP Action Plan FY2018.pdf"/>
          <p:cNvPicPr>
            <a:picLocks noChangeAspect="1"/>
          </p:cNvPicPr>
          <p:nvPr/>
        </p:nvPicPr>
        <p:blipFill>
          <a:blip r:embed="rId4">
            <a:extLst/>
          </a:blip>
          <a:stretch>
            <a:fillRect/>
          </a:stretch>
        </p:blipFill>
        <p:spPr>
          <a:xfrm>
            <a:off x="6180128" y="958892"/>
            <a:ext cx="7146944" cy="9248986"/>
          </a:xfrm>
          <a:prstGeom prst="rect">
            <a:avLst/>
          </a:prstGeom>
          <a:ln w="12700">
            <a:miter lim="400000"/>
          </a:ln>
        </p:spPr>
      </p:pic>
      <p:sp>
        <p:nvSpPr>
          <p:cNvPr id="152" name="Slide Number"/>
          <p:cNvSpPr txBox="1">
            <a:spLocks noGrp="1"/>
          </p:cNvSpPr>
          <p:nvPr>
            <p:ph type="sldNum" sz="quarter" idx="4294967295"/>
          </p:nvPr>
        </p:nvSpPr>
        <p:spPr>
          <a:xfrm>
            <a:off x="12382499" y="9220199"/>
            <a:ext cx="215901" cy="355601"/>
          </a:xfrm>
          <a:prstGeom prst="rect">
            <a:avLst/>
          </a:prstGeom>
          <a:extLst>
            <a:ext uri="{C572A759-6A51-4108-AA02-DFA0A04FC94B}">
              <ma14:wrappingTextBoxFlag xmlns:ma14="http://schemas.microsoft.com/office/mac/drawingml/2011/main" xmlns="" val="1"/>
            </a:ext>
          </a:extLst>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teamwork graphic.png" descr="teamwork graphic.png"/>
          <p:cNvPicPr>
            <a:picLocks noChangeAspect="1"/>
          </p:cNvPicPr>
          <p:nvPr/>
        </p:nvPicPr>
        <p:blipFill>
          <a:blip r:embed="rId3">
            <a:alphaModFix amt="9555"/>
            <a:extLst/>
          </a:blip>
          <a:stretch>
            <a:fillRect/>
          </a:stretch>
        </p:blipFill>
        <p:spPr>
          <a:xfrm>
            <a:off x="0" y="-6729"/>
            <a:ext cx="13004800" cy="5533500"/>
          </a:xfrm>
          <a:prstGeom prst="rect">
            <a:avLst/>
          </a:prstGeom>
          <a:ln w="12700">
            <a:miter lim="400000"/>
          </a:ln>
        </p:spPr>
      </p:pic>
      <p:sp>
        <p:nvSpPr>
          <p:cNvPr id="149" name="Q1 Recap"/>
          <p:cNvSpPr txBox="1">
            <a:spLocks noGrp="1"/>
          </p:cNvSpPr>
          <p:nvPr>
            <p:ph type="title"/>
          </p:nvPr>
        </p:nvSpPr>
        <p:spPr>
          <a:prstGeom prst="rect">
            <a:avLst/>
          </a:prstGeom>
        </p:spPr>
        <p:txBody>
          <a:bodyPr/>
          <a:lstStyle/>
          <a:p>
            <a:r>
              <a:rPr dirty="0"/>
              <a:t>Q</a:t>
            </a:r>
            <a:r>
              <a:rPr lang="en-US" dirty="0"/>
              <a:t>2</a:t>
            </a:r>
            <a:r>
              <a:rPr dirty="0"/>
              <a:t> Recap</a:t>
            </a:r>
          </a:p>
        </p:txBody>
      </p:sp>
      <p:sp>
        <p:nvSpPr>
          <p:cNvPr id="150" name="July: Interviews with WIOA partners about vision, challenges, opportunities under WIOA structure. Three goals emerged.…"/>
          <p:cNvSpPr txBox="1">
            <a:spLocks noGrp="1"/>
          </p:cNvSpPr>
          <p:nvPr>
            <p:ph type="body" sz="half" idx="1"/>
          </p:nvPr>
        </p:nvSpPr>
        <p:spPr>
          <a:prstGeom prst="rect">
            <a:avLst/>
          </a:prstGeom>
        </p:spPr>
        <p:txBody>
          <a:bodyPr>
            <a:normAutofit fontScale="92500" lnSpcReduction="10000"/>
          </a:bodyPr>
          <a:lstStyle/>
          <a:p>
            <a:pPr marL="342900" indent="-342900" defTabSz="525779">
              <a:spcBef>
                <a:spcPts val="3400"/>
              </a:spcBef>
              <a:defRPr sz="2700"/>
            </a:pPr>
            <a:r>
              <a:rPr lang="en-US" dirty="0"/>
              <a:t>October</a:t>
            </a:r>
            <a:r>
              <a:rPr dirty="0"/>
              <a:t>: </a:t>
            </a:r>
            <a:r>
              <a:rPr lang="en-US" dirty="0"/>
              <a:t>Focus Area groups worked on action plan via conference calls</a:t>
            </a:r>
            <a:endParaRPr dirty="0"/>
          </a:p>
          <a:p>
            <a:pPr marL="342900" indent="-342900" defTabSz="525779">
              <a:spcBef>
                <a:spcPts val="3400"/>
              </a:spcBef>
              <a:defRPr sz="2700"/>
            </a:pPr>
            <a:r>
              <a:rPr lang="en-US" dirty="0"/>
              <a:t>November</a:t>
            </a:r>
            <a:r>
              <a:rPr dirty="0"/>
              <a:t>: Quarterly meeting discussion on </a:t>
            </a:r>
            <a:r>
              <a:rPr lang="en-US" dirty="0"/>
              <a:t>substance abuse, addiction, and mental health resources in Harford and Cecil Counties. Joe Ryan from Harford County Office of Drug Control, Don Mathis, Addiction Connections, Tracy Kelly, Core Service Agency of Harford County, and Chris Martin, Advantage Psychiatric Services.</a:t>
            </a:r>
          </a:p>
          <a:p>
            <a:pPr marL="342900" indent="-342900" defTabSz="525779">
              <a:spcBef>
                <a:spcPts val="3400"/>
              </a:spcBef>
              <a:defRPr sz="2700"/>
            </a:pPr>
            <a:r>
              <a:rPr lang="en-US" dirty="0"/>
              <a:t>December/January</a:t>
            </a:r>
            <a:r>
              <a:rPr dirty="0"/>
              <a:t>: </a:t>
            </a:r>
            <a:r>
              <a:rPr lang="en-US" dirty="0"/>
              <a:t>Job Connections team worked with Cecil to develop model pathway</a:t>
            </a:r>
            <a:endParaRPr dirty="0">
              <a:solidFill>
                <a:schemeClr val="accent5">
                  <a:satOff val="8112"/>
                  <a:lumOff val="-14630"/>
                </a:schemeClr>
              </a:solidFill>
            </a:endParaRPr>
          </a:p>
        </p:txBody>
      </p:sp>
      <p:pic>
        <p:nvPicPr>
          <p:cNvPr id="151" name="SWIP Action Plan FY2018.pdf" descr="SWIP Action Plan FY2018.pdf"/>
          <p:cNvPicPr>
            <a:picLocks noChangeAspect="1"/>
          </p:cNvPicPr>
          <p:nvPr/>
        </p:nvPicPr>
        <p:blipFill>
          <a:blip r:embed="rId4">
            <a:extLst/>
          </a:blip>
          <a:stretch>
            <a:fillRect/>
          </a:stretch>
        </p:blipFill>
        <p:spPr>
          <a:xfrm>
            <a:off x="6180128" y="958892"/>
            <a:ext cx="7146944" cy="9248986"/>
          </a:xfrm>
          <a:prstGeom prst="rect">
            <a:avLst/>
          </a:prstGeom>
          <a:ln w="12700">
            <a:miter lim="400000"/>
          </a:ln>
        </p:spPr>
      </p:pic>
      <p:sp>
        <p:nvSpPr>
          <p:cNvPr id="152" name="Slide Number"/>
          <p:cNvSpPr txBox="1">
            <a:spLocks noGrp="1"/>
          </p:cNvSpPr>
          <p:nvPr>
            <p:ph type="sldNum" sz="quarter" idx="4294967295"/>
          </p:nvPr>
        </p:nvSpPr>
        <p:spPr>
          <a:xfrm>
            <a:off x="12382499" y="9220199"/>
            <a:ext cx="215901" cy="355601"/>
          </a:xfrm>
          <a:prstGeom prst="rect">
            <a:avLst/>
          </a:prstGeom>
          <a:extLst>
            <a:ext uri="{C572A759-6A51-4108-AA02-DFA0A04FC94B}">
              <ma14:wrappingTextBoxFlag xmlns:ma14="http://schemas.microsoft.com/office/mac/drawingml/2011/main" xmlns="" val="1"/>
            </a:ext>
          </a:extLst>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4</a:t>
            </a:fld>
            <a:endParaRPr/>
          </a:p>
        </p:txBody>
      </p:sp>
    </p:spTree>
    <p:extLst>
      <p:ext uri="{BB962C8B-B14F-4D97-AF65-F5344CB8AC3E}">
        <p14:creationId xmlns:p14="http://schemas.microsoft.com/office/powerpoint/2010/main" val="81729510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teamwork graphic.png" descr="teamwork graphic.png"/>
          <p:cNvPicPr>
            <a:picLocks noChangeAspect="1"/>
          </p:cNvPicPr>
          <p:nvPr/>
        </p:nvPicPr>
        <p:blipFill>
          <a:blip r:embed="rId3">
            <a:alphaModFix amt="9555"/>
            <a:extLst/>
          </a:blip>
          <a:stretch>
            <a:fillRect/>
          </a:stretch>
        </p:blipFill>
        <p:spPr>
          <a:xfrm>
            <a:off x="0" y="-6729"/>
            <a:ext cx="13004800" cy="5533500"/>
          </a:xfrm>
          <a:prstGeom prst="rect">
            <a:avLst/>
          </a:prstGeom>
          <a:ln w="12700">
            <a:miter lim="400000"/>
          </a:ln>
        </p:spPr>
      </p:pic>
      <p:sp>
        <p:nvSpPr>
          <p:cNvPr id="141" name="Why are we here?"/>
          <p:cNvSpPr txBox="1">
            <a:spLocks noGrp="1"/>
          </p:cNvSpPr>
          <p:nvPr>
            <p:ph type="title"/>
          </p:nvPr>
        </p:nvSpPr>
        <p:spPr>
          <a:prstGeom prst="rect">
            <a:avLst/>
          </a:prstGeom>
        </p:spPr>
        <p:txBody>
          <a:bodyPr/>
          <a:lstStyle>
            <a:lvl1pPr defTabSz="560831">
              <a:defRPr sz="6144" spc="-122"/>
            </a:lvl1pPr>
          </a:lstStyle>
          <a:p>
            <a:r>
              <a:rPr lang="en-US" dirty="0"/>
              <a:t>How are we doing</a:t>
            </a:r>
            <a:r>
              <a:rPr dirty="0"/>
              <a:t>?</a:t>
            </a:r>
          </a:p>
        </p:txBody>
      </p:sp>
      <p:sp>
        <p:nvSpPr>
          <p:cNvPr id="142" name="Vision: A seamless workforce system that strengthens individuals, employers, businesses, and communities in the Susquehanna region and beyond…"/>
          <p:cNvSpPr txBox="1">
            <a:spLocks noGrp="1"/>
          </p:cNvSpPr>
          <p:nvPr>
            <p:ph type="body" sz="half" idx="1"/>
          </p:nvPr>
        </p:nvSpPr>
        <p:spPr>
          <a:prstGeom prst="rect">
            <a:avLst/>
          </a:prstGeom>
        </p:spPr>
        <p:txBody>
          <a:bodyPr/>
          <a:lstStyle/>
          <a:p>
            <a:pPr marL="0" indent="0" defTabSz="457200">
              <a:spcBef>
                <a:spcPts val="0"/>
              </a:spcBef>
              <a:buClrTx/>
              <a:buSzTx/>
              <a:buFontTx/>
              <a:buNone/>
              <a:defRPr sz="2600"/>
            </a:pPr>
            <a:r>
              <a:rPr u="sng" dirty="0"/>
              <a:t>Vision:</a:t>
            </a:r>
            <a:r>
              <a:rPr dirty="0"/>
              <a:t> A seamless workforce system that strengthens individuals, employers, businesses, and communities in the Susquehanna region and beyond</a:t>
            </a:r>
          </a:p>
          <a:p>
            <a:pPr marL="0" indent="0" defTabSz="457200">
              <a:spcBef>
                <a:spcPts val="0"/>
              </a:spcBef>
              <a:buClrTx/>
              <a:buSzTx/>
              <a:buFontTx/>
              <a:buNone/>
              <a:defRPr sz="2600"/>
            </a:pPr>
            <a:endParaRPr dirty="0"/>
          </a:p>
          <a:p>
            <a:pPr marL="0" indent="0" defTabSz="457200">
              <a:spcBef>
                <a:spcPts val="0"/>
              </a:spcBef>
              <a:buClrTx/>
              <a:buSzTx/>
              <a:buFontTx/>
              <a:buNone/>
              <a:defRPr sz="2600"/>
            </a:pPr>
            <a:r>
              <a:rPr u="sng" dirty="0"/>
              <a:t>Mission</a:t>
            </a:r>
            <a:r>
              <a:rPr dirty="0"/>
              <a:t>: Susquehanna Workforce Innovation Partnership provides Susquehanna job seekers an individualized suite of support services so they possess skills for businesses and enterprises to compete in the local, regional, and global economies. </a:t>
            </a:r>
          </a:p>
        </p:txBody>
      </p:sp>
      <p:pic>
        <p:nvPicPr>
          <p:cNvPr id="143" name="black woman tech.jpg" descr="black woman tech.jpg"/>
          <p:cNvPicPr>
            <a:picLocks noChangeAspect="1"/>
          </p:cNvPicPr>
          <p:nvPr/>
        </p:nvPicPr>
        <p:blipFill>
          <a:blip r:embed="rId4">
            <a:extLst/>
          </a:blip>
          <a:stretch>
            <a:fillRect/>
          </a:stretch>
        </p:blipFill>
        <p:spPr>
          <a:xfrm>
            <a:off x="6502400" y="0"/>
            <a:ext cx="6502400" cy="9753601"/>
          </a:xfrm>
          <a:prstGeom prst="rect">
            <a:avLst/>
          </a:prstGeom>
          <a:ln w="12700">
            <a:miter lim="400000"/>
          </a:ln>
        </p:spPr>
      </p:pic>
      <p:sp>
        <p:nvSpPr>
          <p:cNvPr id="144" name="Slide Number"/>
          <p:cNvSpPr txBox="1">
            <a:spLocks noGrp="1"/>
          </p:cNvSpPr>
          <p:nvPr>
            <p:ph type="sldNum" sz="quarter" idx="4294967295"/>
          </p:nvPr>
        </p:nvSpPr>
        <p:spPr>
          <a:xfrm>
            <a:off x="12382499" y="9220199"/>
            <a:ext cx="215901" cy="355601"/>
          </a:xfrm>
          <a:prstGeom prst="rect">
            <a:avLst/>
          </a:prstGeom>
          <a:extLst>
            <a:ext uri="{C572A759-6A51-4108-AA02-DFA0A04FC94B}">
              <ma14:wrappingTextBoxFlag xmlns:ma14="http://schemas.microsoft.com/office/mac/drawingml/2011/main" xmlns="" val="1"/>
            </a:ext>
          </a:extLst>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lide Number"/>
          <p:cNvSpPr txBox="1">
            <a:spLocks noGrp="1"/>
          </p:cNvSpPr>
          <p:nvPr>
            <p:ph type="sldNum" sz="quarter" idx="4294967295"/>
          </p:nvPr>
        </p:nvSpPr>
        <p:spPr>
          <a:xfrm>
            <a:off x="12382499" y="9220199"/>
            <a:ext cx="215901" cy="3556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pic>
        <p:nvPicPr>
          <p:cNvPr id="165" name="teamwork graphic.png" descr="teamwork graphic.png"/>
          <p:cNvPicPr>
            <a:picLocks noChangeAspect="1"/>
          </p:cNvPicPr>
          <p:nvPr/>
        </p:nvPicPr>
        <p:blipFill>
          <a:blip r:embed="rId3">
            <a:alphaModFix amt="9555"/>
            <a:extLst/>
          </a:blip>
          <a:stretch>
            <a:fillRect/>
          </a:stretch>
        </p:blipFill>
        <p:spPr>
          <a:xfrm>
            <a:off x="0" y="-6729"/>
            <a:ext cx="13004800" cy="5533500"/>
          </a:xfrm>
          <a:prstGeom prst="rect">
            <a:avLst/>
          </a:prstGeom>
          <a:ln w="12700">
            <a:miter lim="400000"/>
          </a:ln>
        </p:spPr>
      </p:pic>
      <p:sp>
        <p:nvSpPr>
          <p:cNvPr id="166" name="Action Plan Progress"/>
          <p:cNvSpPr txBox="1">
            <a:spLocks noGrp="1"/>
          </p:cNvSpPr>
          <p:nvPr>
            <p:ph type="title"/>
          </p:nvPr>
        </p:nvSpPr>
        <p:spPr>
          <a:prstGeom prst="rect">
            <a:avLst/>
          </a:prstGeom>
        </p:spPr>
        <p:txBody>
          <a:bodyPr/>
          <a:lstStyle/>
          <a:p>
            <a:r>
              <a:t>Action Plan Progress</a:t>
            </a:r>
          </a:p>
        </p:txBody>
      </p:sp>
      <p:sp>
        <p:nvSpPr>
          <p:cNvPr id="167" name="Focus Area 1: Communications…"/>
          <p:cNvSpPr txBox="1">
            <a:spLocks noGrp="1"/>
          </p:cNvSpPr>
          <p:nvPr>
            <p:ph type="body" idx="1"/>
          </p:nvPr>
        </p:nvSpPr>
        <p:spPr>
          <a:xfrm>
            <a:off x="355600" y="2984500"/>
            <a:ext cx="8696762" cy="6324600"/>
          </a:xfrm>
          <a:prstGeom prst="rect">
            <a:avLst/>
          </a:prstGeom>
        </p:spPr>
        <p:txBody>
          <a:bodyPr/>
          <a:lstStyle/>
          <a:p>
            <a:pPr marL="477519" indent="-477519" defTabSz="549148">
              <a:spcBef>
                <a:spcPts val="3900"/>
              </a:spcBef>
              <a:defRPr sz="3572" b="1">
                <a:solidFill>
                  <a:schemeClr val="accent5">
                    <a:satOff val="8112"/>
                    <a:lumOff val="-14630"/>
                  </a:schemeClr>
                </a:solidFill>
              </a:defRPr>
            </a:pPr>
            <a:r>
              <a:rPr dirty="0"/>
              <a:t>Focus Area 1: Communications</a:t>
            </a:r>
          </a:p>
          <a:p>
            <a:pPr marL="955039" lvl="1" indent="-477519" defTabSz="549148">
              <a:spcBef>
                <a:spcPts val="3900"/>
              </a:spcBef>
              <a:defRPr sz="3572"/>
            </a:pPr>
            <a:r>
              <a:rPr strike="sngStrike" dirty="0"/>
              <a:t>Bring substance abuse/mental health organizations to table</a:t>
            </a:r>
          </a:p>
          <a:p>
            <a:pPr marL="955039" lvl="1" indent="-477519" defTabSz="549148">
              <a:spcBef>
                <a:spcPts val="3900"/>
              </a:spcBef>
              <a:defRPr sz="3572"/>
            </a:pPr>
            <a:r>
              <a:rPr dirty="0"/>
              <a:t>Additional cross-training for customer-facing staff</a:t>
            </a:r>
          </a:p>
          <a:p>
            <a:pPr marL="955039" lvl="1" indent="-477519" defTabSz="549148">
              <a:spcBef>
                <a:spcPts val="3900"/>
              </a:spcBef>
              <a:defRPr sz="3572"/>
            </a:pPr>
            <a:r>
              <a:rPr dirty="0"/>
              <a:t>Reference guide </a:t>
            </a:r>
          </a:p>
          <a:p>
            <a:pPr marL="955039" lvl="1" indent="-477519" defTabSz="549148">
              <a:spcBef>
                <a:spcPts val="3900"/>
              </a:spcBef>
              <a:defRPr sz="3572"/>
            </a:pPr>
            <a:r>
              <a:rPr dirty="0"/>
              <a:t>Status of state common intake form</a:t>
            </a:r>
          </a:p>
        </p:txBody>
      </p:sp>
      <p:sp>
        <p:nvSpPr>
          <p:cNvPr id="168" name="WIOA partners, staff members, clients, and area businesses understand resources and capabilities of workforce system."/>
          <p:cNvSpPr txBox="1"/>
          <p:nvPr/>
        </p:nvSpPr>
        <p:spPr>
          <a:xfrm>
            <a:off x="9570496" y="3098800"/>
            <a:ext cx="3188598" cy="35560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algn="l" defTabSz="457200">
              <a:defRPr sz="2800">
                <a:solidFill>
                  <a:schemeClr val="accent5">
                    <a:satOff val="8112"/>
                    <a:lumOff val="-14630"/>
                  </a:schemeClr>
                </a:solidFill>
                <a:latin typeface="Helvetica"/>
                <a:ea typeface="Helvetica"/>
                <a:cs typeface="Helvetica"/>
                <a:sym typeface="Helvetica"/>
              </a:defRPr>
            </a:lvl1pPr>
          </a:lstStyle>
          <a:p>
            <a:r>
              <a:rPr dirty="0"/>
              <a:t>WIOA partners, staff members, clients, and area businesses understand resources and capabilities of workforce system.</a:t>
            </a:r>
          </a:p>
        </p:txBody>
      </p:sp>
      <p:sp>
        <p:nvSpPr>
          <p:cNvPr id="169" name="Line"/>
          <p:cNvSpPr/>
          <p:nvPr/>
        </p:nvSpPr>
        <p:spPr>
          <a:xfrm flipV="1">
            <a:off x="9311428" y="3244484"/>
            <a:ext cx="1" cy="3264632"/>
          </a:xfrm>
          <a:prstGeom prst="line">
            <a:avLst/>
          </a:prstGeom>
          <a:ln w="25400">
            <a:solidFill>
              <a:schemeClr val="accent1">
                <a:hueOff val="109193"/>
                <a:satOff val="-4874"/>
                <a:lumOff val="12971"/>
              </a:schemeClr>
            </a:solidFill>
            <a:miter lim="400000"/>
          </a:ln>
        </p:spPr>
        <p:txBody>
          <a:bodyPr lIns="50800" tIns="50800" rIns="50800" bIns="50800" anchor="ctr"/>
          <a:lstStyle/>
          <a:p>
            <a:pPr>
              <a:defRPr>
                <a:solidFill>
                  <a:srgbClr val="202020"/>
                </a:solidFill>
              </a:defRPr>
            </a:pPr>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lide Number"/>
          <p:cNvSpPr txBox="1">
            <a:spLocks noGrp="1"/>
          </p:cNvSpPr>
          <p:nvPr>
            <p:ph type="sldNum" sz="quarter" idx="4294967295"/>
          </p:nvPr>
        </p:nvSpPr>
        <p:spPr>
          <a:xfrm>
            <a:off x="12382499" y="9220199"/>
            <a:ext cx="215901" cy="3556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pic>
        <p:nvPicPr>
          <p:cNvPr id="174" name="teamwork graphic.png" descr="teamwork graphic.png"/>
          <p:cNvPicPr>
            <a:picLocks noChangeAspect="1"/>
          </p:cNvPicPr>
          <p:nvPr/>
        </p:nvPicPr>
        <p:blipFill>
          <a:blip r:embed="rId3">
            <a:alphaModFix amt="9555"/>
            <a:extLst/>
          </a:blip>
          <a:stretch>
            <a:fillRect/>
          </a:stretch>
        </p:blipFill>
        <p:spPr>
          <a:xfrm>
            <a:off x="0" y="-6729"/>
            <a:ext cx="13004800" cy="5533500"/>
          </a:xfrm>
          <a:prstGeom prst="rect">
            <a:avLst/>
          </a:prstGeom>
          <a:ln w="12700">
            <a:miter lim="400000"/>
          </a:ln>
        </p:spPr>
      </p:pic>
      <p:sp>
        <p:nvSpPr>
          <p:cNvPr id="175" name="Action Plan Progress"/>
          <p:cNvSpPr txBox="1">
            <a:spLocks noGrp="1"/>
          </p:cNvSpPr>
          <p:nvPr>
            <p:ph type="title"/>
          </p:nvPr>
        </p:nvSpPr>
        <p:spPr>
          <a:prstGeom prst="rect">
            <a:avLst/>
          </a:prstGeom>
        </p:spPr>
        <p:txBody>
          <a:bodyPr/>
          <a:lstStyle/>
          <a:p>
            <a:r>
              <a:t>Action Plan Progress</a:t>
            </a:r>
          </a:p>
        </p:txBody>
      </p:sp>
      <p:sp>
        <p:nvSpPr>
          <p:cNvPr id="176" name="Focus Area 2: Job connections…"/>
          <p:cNvSpPr txBox="1">
            <a:spLocks noGrp="1"/>
          </p:cNvSpPr>
          <p:nvPr>
            <p:ph type="body" idx="1"/>
          </p:nvPr>
        </p:nvSpPr>
        <p:spPr>
          <a:xfrm>
            <a:off x="355600" y="2984500"/>
            <a:ext cx="8128297" cy="6324600"/>
          </a:xfrm>
          <a:prstGeom prst="rect">
            <a:avLst/>
          </a:prstGeom>
        </p:spPr>
        <p:txBody>
          <a:bodyPr/>
          <a:lstStyle/>
          <a:p>
            <a:pPr marL="396239" indent="-396239" defTabSz="455675">
              <a:spcBef>
                <a:spcPts val="3200"/>
              </a:spcBef>
              <a:defRPr sz="2964" b="1">
                <a:solidFill>
                  <a:schemeClr val="accent5">
                    <a:satOff val="8112"/>
                    <a:lumOff val="-14630"/>
                  </a:schemeClr>
                </a:solidFill>
              </a:defRPr>
            </a:pPr>
            <a:r>
              <a:t>Focus Area 2: Job connections</a:t>
            </a:r>
          </a:p>
          <a:p>
            <a:pPr marL="792479" lvl="1" indent="-396239" defTabSz="455675">
              <a:spcBef>
                <a:spcPts val="3200"/>
              </a:spcBef>
              <a:defRPr sz="2964"/>
            </a:pPr>
            <a:r>
              <a:t>Identify pathways from education to in-demand careers</a:t>
            </a:r>
          </a:p>
          <a:p>
            <a:pPr marL="792479" lvl="1" indent="-396239" defTabSz="455675">
              <a:spcBef>
                <a:spcPts val="3200"/>
              </a:spcBef>
              <a:defRPr sz="2964"/>
            </a:pPr>
            <a:r>
              <a:t>Gather, curate, and share available employer data on entry-level skills, in-demand careers, and employment opportunities</a:t>
            </a:r>
          </a:p>
          <a:p>
            <a:pPr marL="792479" lvl="1" indent="-396239" defTabSz="455675">
              <a:spcBef>
                <a:spcPts val="3200"/>
              </a:spcBef>
              <a:defRPr sz="2964"/>
            </a:pPr>
            <a:r>
              <a:t>Expand soft-skills training opportunities for customers, particularly interviewing skills and job fair prep</a:t>
            </a:r>
          </a:p>
        </p:txBody>
      </p:sp>
      <p:sp>
        <p:nvSpPr>
          <p:cNvPr id="177" name="Regional job availability/demand and employee preparation and training are tightly linked."/>
          <p:cNvSpPr txBox="1"/>
          <p:nvPr/>
        </p:nvSpPr>
        <p:spPr>
          <a:xfrm>
            <a:off x="8897881" y="2969554"/>
            <a:ext cx="3819271" cy="26924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algn="l" defTabSz="457200">
              <a:defRPr sz="2800">
                <a:solidFill>
                  <a:schemeClr val="accent5">
                    <a:satOff val="8112"/>
                    <a:lumOff val="-14630"/>
                  </a:schemeClr>
                </a:solidFill>
                <a:latin typeface="Helvetica"/>
                <a:ea typeface="Helvetica"/>
                <a:cs typeface="Helvetica"/>
                <a:sym typeface="Helvetica"/>
              </a:defRPr>
            </a:lvl1pPr>
          </a:lstStyle>
          <a:p>
            <a:r>
              <a:rPr dirty="0"/>
              <a:t>Regional job availability/demand and employee preparation and training are tightly linked.</a:t>
            </a:r>
          </a:p>
        </p:txBody>
      </p:sp>
      <p:sp>
        <p:nvSpPr>
          <p:cNvPr id="178" name="Line"/>
          <p:cNvSpPr/>
          <p:nvPr/>
        </p:nvSpPr>
        <p:spPr>
          <a:xfrm flipV="1">
            <a:off x="8690888" y="3097108"/>
            <a:ext cx="1" cy="2044701"/>
          </a:xfrm>
          <a:prstGeom prst="line">
            <a:avLst/>
          </a:prstGeom>
          <a:ln w="25400">
            <a:solidFill>
              <a:schemeClr val="accent1">
                <a:hueOff val="109193"/>
                <a:satOff val="-4874"/>
                <a:lumOff val="12971"/>
              </a:schemeClr>
            </a:solidFill>
            <a:miter lim="400000"/>
          </a:ln>
        </p:spPr>
        <p:txBody>
          <a:bodyPr lIns="50800" tIns="50800" rIns="50800" bIns="50800" anchor="ctr"/>
          <a:lstStyle/>
          <a:p>
            <a:pPr>
              <a:defRPr>
                <a:solidFill>
                  <a:srgbClr val="202020"/>
                </a:solidFill>
              </a:defRPr>
            </a:pPr>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lide Number"/>
          <p:cNvSpPr txBox="1">
            <a:spLocks noGrp="1"/>
          </p:cNvSpPr>
          <p:nvPr>
            <p:ph type="sldNum" sz="quarter" idx="4294967295"/>
          </p:nvPr>
        </p:nvSpPr>
        <p:spPr>
          <a:xfrm>
            <a:off x="12382499" y="9220199"/>
            <a:ext cx="215901" cy="3556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a:p>
        </p:txBody>
      </p:sp>
      <p:pic>
        <p:nvPicPr>
          <p:cNvPr id="183" name="teamwork graphic.png" descr="teamwork graphic.png"/>
          <p:cNvPicPr>
            <a:picLocks noChangeAspect="1"/>
          </p:cNvPicPr>
          <p:nvPr/>
        </p:nvPicPr>
        <p:blipFill>
          <a:blip r:embed="rId3">
            <a:alphaModFix amt="9555"/>
            <a:extLst/>
          </a:blip>
          <a:stretch>
            <a:fillRect/>
          </a:stretch>
        </p:blipFill>
        <p:spPr>
          <a:xfrm>
            <a:off x="0" y="-6729"/>
            <a:ext cx="13004800" cy="5533500"/>
          </a:xfrm>
          <a:prstGeom prst="rect">
            <a:avLst/>
          </a:prstGeom>
          <a:ln w="12700">
            <a:miter lim="400000"/>
          </a:ln>
        </p:spPr>
      </p:pic>
      <p:sp>
        <p:nvSpPr>
          <p:cNvPr id="184" name="Action Plan Progress"/>
          <p:cNvSpPr txBox="1">
            <a:spLocks noGrp="1"/>
          </p:cNvSpPr>
          <p:nvPr>
            <p:ph type="title"/>
          </p:nvPr>
        </p:nvSpPr>
        <p:spPr>
          <a:prstGeom prst="rect">
            <a:avLst/>
          </a:prstGeom>
        </p:spPr>
        <p:txBody>
          <a:bodyPr/>
          <a:lstStyle/>
          <a:p>
            <a:r>
              <a:t>Action Plan Progress</a:t>
            </a:r>
          </a:p>
        </p:txBody>
      </p:sp>
      <p:sp>
        <p:nvSpPr>
          <p:cNvPr id="185" name="Focus Area 3: Client Service…"/>
          <p:cNvSpPr txBox="1">
            <a:spLocks noGrp="1"/>
          </p:cNvSpPr>
          <p:nvPr>
            <p:ph type="body" idx="1"/>
          </p:nvPr>
        </p:nvSpPr>
        <p:spPr>
          <a:xfrm>
            <a:off x="355600" y="2984500"/>
            <a:ext cx="8228781" cy="6324600"/>
          </a:xfrm>
          <a:prstGeom prst="rect">
            <a:avLst/>
          </a:prstGeom>
        </p:spPr>
        <p:txBody>
          <a:bodyPr/>
          <a:lstStyle/>
          <a:p>
            <a:pPr marL="436880" indent="-436880" defTabSz="502412">
              <a:spcBef>
                <a:spcPts val="3600"/>
              </a:spcBef>
              <a:defRPr sz="3268" b="1">
                <a:solidFill>
                  <a:schemeClr val="accent5">
                    <a:satOff val="8112"/>
                    <a:lumOff val="-14630"/>
                  </a:schemeClr>
                </a:solidFill>
              </a:defRPr>
            </a:pPr>
            <a:r>
              <a:t>Focus Area 3: Client Service</a:t>
            </a:r>
          </a:p>
          <a:p>
            <a:pPr marL="873760" lvl="1" indent="-436880" defTabSz="502412">
              <a:spcBef>
                <a:spcPts val="3600"/>
              </a:spcBef>
              <a:defRPr sz="3268"/>
            </a:pPr>
            <a:r>
              <a:t>Explore customer intake process across all partners and identify collaborative service delivery improvements</a:t>
            </a:r>
          </a:p>
          <a:p>
            <a:pPr marL="873760" lvl="1" indent="-436880" defTabSz="502412">
              <a:spcBef>
                <a:spcPts val="3600"/>
              </a:spcBef>
              <a:defRPr sz="3268"/>
            </a:pPr>
            <a:r>
              <a:t>Identify new resources and solutions for hard-to-serve populations</a:t>
            </a:r>
          </a:p>
          <a:p>
            <a:pPr marL="873760" lvl="1" indent="-436880" defTabSz="502412">
              <a:spcBef>
                <a:spcPts val="3600"/>
              </a:spcBef>
              <a:defRPr sz="3268"/>
            </a:pPr>
            <a:r>
              <a:t>Study feasibility of cross-partner universal assessment tool</a:t>
            </a:r>
          </a:p>
        </p:txBody>
      </p:sp>
      <p:sp>
        <p:nvSpPr>
          <p:cNvPr id="186" name="Job seekers experience minimal barriers when using workforce system resources…"/>
          <p:cNvSpPr txBox="1"/>
          <p:nvPr/>
        </p:nvSpPr>
        <p:spPr>
          <a:xfrm>
            <a:off x="9010563" y="3110662"/>
            <a:ext cx="3641083" cy="39878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L="467894" indent="-467894" algn="l" defTabSz="457200">
              <a:buSzPct val="100000"/>
              <a:buAutoNum type="alphaUcPeriod"/>
              <a:defRPr sz="2800">
                <a:solidFill>
                  <a:schemeClr val="accent5">
                    <a:satOff val="8112"/>
                    <a:lumOff val="-14630"/>
                  </a:schemeClr>
                </a:solidFill>
                <a:latin typeface="Helvetica"/>
                <a:ea typeface="Helvetica"/>
                <a:cs typeface="Helvetica"/>
                <a:sym typeface="Helvetica"/>
              </a:defRPr>
            </a:pPr>
            <a:r>
              <a:rPr dirty="0"/>
              <a:t>Job seekers experience minimal barriers when using workforce system resources</a:t>
            </a:r>
          </a:p>
          <a:p>
            <a:pPr marL="467894" indent="-467894" algn="l" defTabSz="457200">
              <a:buSzPct val="100000"/>
              <a:buAutoNum type="alphaUcPeriod"/>
              <a:defRPr sz="2800">
                <a:solidFill>
                  <a:schemeClr val="accent5">
                    <a:satOff val="8112"/>
                    <a:lumOff val="-14630"/>
                  </a:schemeClr>
                </a:solidFill>
                <a:latin typeface="Helvetica"/>
                <a:ea typeface="Helvetica"/>
                <a:cs typeface="Helvetica"/>
                <a:sym typeface="Helvetica"/>
              </a:defRPr>
            </a:pPr>
            <a:r>
              <a:rPr dirty="0"/>
              <a:t>Employers recruit local candidates with appropriate skills</a:t>
            </a:r>
          </a:p>
        </p:txBody>
      </p:sp>
      <p:sp>
        <p:nvSpPr>
          <p:cNvPr id="187" name="Line"/>
          <p:cNvSpPr/>
          <p:nvPr/>
        </p:nvSpPr>
        <p:spPr>
          <a:xfrm flipV="1">
            <a:off x="8909495" y="3244484"/>
            <a:ext cx="1" cy="3720157"/>
          </a:xfrm>
          <a:prstGeom prst="line">
            <a:avLst/>
          </a:prstGeom>
          <a:ln w="25400">
            <a:solidFill>
              <a:schemeClr val="accent1">
                <a:hueOff val="109193"/>
                <a:satOff val="-4874"/>
                <a:lumOff val="12971"/>
              </a:schemeClr>
            </a:solidFill>
            <a:miter lim="400000"/>
          </a:ln>
        </p:spPr>
        <p:txBody>
          <a:bodyPr lIns="50800" tIns="50800" rIns="50800" bIns="50800" anchor="ctr"/>
          <a:lstStyle/>
          <a:p>
            <a:pPr>
              <a:defRPr>
                <a:solidFill>
                  <a:srgbClr val="202020"/>
                </a:solidFill>
              </a:defRPr>
            </a:pPr>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 name="teamwork graphic.png" descr="teamwork graphic.png"/>
          <p:cNvPicPr>
            <a:picLocks noChangeAspect="1"/>
          </p:cNvPicPr>
          <p:nvPr/>
        </p:nvPicPr>
        <p:blipFill>
          <a:blip r:embed="rId3">
            <a:alphaModFix amt="9555"/>
            <a:extLst/>
          </a:blip>
          <a:stretch>
            <a:fillRect/>
          </a:stretch>
        </p:blipFill>
        <p:spPr>
          <a:xfrm>
            <a:off x="0" y="-6729"/>
            <a:ext cx="13004800" cy="5533500"/>
          </a:xfrm>
          <a:prstGeom prst="rect">
            <a:avLst/>
          </a:prstGeom>
          <a:ln w="12700">
            <a:miter lim="400000"/>
          </a:ln>
        </p:spPr>
      </p:pic>
      <p:sp>
        <p:nvSpPr>
          <p:cNvPr id="192" name="Small Group Work Sessions"/>
          <p:cNvSpPr txBox="1">
            <a:spLocks noGrp="1"/>
          </p:cNvSpPr>
          <p:nvPr>
            <p:ph type="title"/>
          </p:nvPr>
        </p:nvSpPr>
        <p:spPr>
          <a:prstGeom prst="rect">
            <a:avLst/>
          </a:prstGeom>
        </p:spPr>
        <p:txBody>
          <a:bodyPr/>
          <a:lstStyle>
            <a:lvl1pPr defTabSz="560831">
              <a:defRPr sz="6144" spc="-122"/>
            </a:lvl1pPr>
          </a:lstStyle>
          <a:p>
            <a:r>
              <a:t>Small Group Work Sessions</a:t>
            </a:r>
          </a:p>
        </p:txBody>
      </p:sp>
      <p:sp>
        <p:nvSpPr>
          <p:cNvPr id="193" name="End at 3:45 p.m. and return to Training Room…"/>
          <p:cNvSpPr txBox="1">
            <a:spLocks noGrp="1"/>
          </p:cNvSpPr>
          <p:nvPr>
            <p:ph type="body" sz="half" idx="1"/>
          </p:nvPr>
        </p:nvSpPr>
        <p:spPr>
          <a:prstGeom prst="rect">
            <a:avLst/>
          </a:prstGeom>
        </p:spPr>
        <p:txBody>
          <a:bodyPr>
            <a:normAutofit/>
          </a:bodyPr>
          <a:lstStyle/>
          <a:p>
            <a:pPr marL="0" indent="0" defTabSz="452627">
              <a:spcBef>
                <a:spcPts val="0"/>
              </a:spcBef>
              <a:buClrTx/>
              <a:buSzTx/>
              <a:buFontTx/>
              <a:buNone/>
              <a:defRPr sz="3168" b="1">
                <a:solidFill>
                  <a:schemeClr val="accent5">
                    <a:satOff val="8112"/>
                    <a:lumOff val="-14630"/>
                  </a:schemeClr>
                </a:solidFill>
              </a:defRPr>
            </a:pPr>
            <a:r>
              <a:rPr dirty="0"/>
              <a:t>End at </a:t>
            </a:r>
            <a:r>
              <a:rPr lang="en-US" dirty="0"/>
              <a:t>3:00</a:t>
            </a:r>
            <a:r>
              <a:rPr dirty="0"/>
              <a:t> p.m. and return to Training Room</a:t>
            </a:r>
          </a:p>
          <a:p>
            <a:pPr marL="0" indent="0" defTabSz="452627">
              <a:spcBef>
                <a:spcPts val="0"/>
              </a:spcBef>
              <a:buClrTx/>
              <a:buSzTx/>
              <a:buFontTx/>
              <a:buNone/>
              <a:defRPr sz="3168"/>
            </a:pPr>
            <a:endParaRPr dirty="0"/>
          </a:p>
          <a:p>
            <a:pPr marL="0" indent="0" defTabSz="452627">
              <a:spcBef>
                <a:spcPts val="0"/>
              </a:spcBef>
              <a:buClrTx/>
              <a:buSzTx/>
              <a:buNone/>
              <a:defRPr sz="3168"/>
            </a:pPr>
            <a:r>
              <a:rPr dirty="0"/>
              <a:t>Group 1: Communications and Awareness</a:t>
            </a:r>
            <a:r>
              <a:rPr lang="en-US" dirty="0"/>
              <a:t> </a:t>
            </a:r>
            <a:r>
              <a:rPr lang="en-US" dirty="0">
                <a:solidFill>
                  <a:schemeClr val="accent5">
                    <a:satOff val="8112"/>
                    <a:lumOff val="-14630"/>
                  </a:schemeClr>
                </a:solidFill>
              </a:rPr>
              <a:t>(Cluster 1 Room)</a:t>
            </a:r>
          </a:p>
          <a:p>
            <a:pPr marL="0" indent="0" defTabSz="452627">
              <a:spcBef>
                <a:spcPts val="0"/>
              </a:spcBef>
              <a:buClrTx/>
              <a:buSzTx/>
              <a:buNone/>
              <a:defRPr sz="3168"/>
            </a:pPr>
            <a:endParaRPr dirty="0">
              <a:solidFill>
                <a:schemeClr val="accent5">
                  <a:satOff val="8112"/>
                  <a:lumOff val="-14630"/>
                </a:schemeClr>
              </a:solidFill>
            </a:endParaRPr>
          </a:p>
          <a:p>
            <a:pPr marL="0" indent="0" defTabSz="452627">
              <a:spcBef>
                <a:spcPts val="0"/>
              </a:spcBef>
              <a:buClrTx/>
              <a:buSzTx/>
              <a:buNone/>
              <a:defRPr sz="3168"/>
            </a:pPr>
            <a:r>
              <a:rPr dirty="0"/>
              <a:t>Group 2: Job</a:t>
            </a:r>
            <a:r>
              <a:rPr lang="en-US" dirty="0"/>
              <a:t> </a:t>
            </a:r>
            <a:r>
              <a:rPr dirty="0"/>
              <a:t>Connections</a:t>
            </a:r>
            <a:r>
              <a:rPr lang="en-US" dirty="0"/>
              <a:t> </a:t>
            </a:r>
            <a:r>
              <a:rPr lang="en-US" dirty="0">
                <a:solidFill>
                  <a:schemeClr val="accent5">
                    <a:satOff val="8112"/>
                    <a:lumOff val="-14630"/>
                  </a:schemeClr>
                </a:solidFill>
              </a:rPr>
              <a:t>(Training Room)</a:t>
            </a:r>
          </a:p>
          <a:p>
            <a:pPr marL="0" indent="0" defTabSz="452627">
              <a:spcBef>
                <a:spcPts val="0"/>
              </a:spcBef>
              <a:buClrTx/>
              <a:buSzTx/>
              <a:buFontTx/>
              <a:buNone/>
              <a:defRPr sz="3168"/>
            </a:pPr>
            <a:endParaRPr dirty="0">
              <a:solidFill>
                <a:schemeClr val="accent5">
                  <a:satOff val="8112"/>
                  <a:lumOff val="-14630"/>
                </a:schemeClr>
              </a:solidFill>
            </a:endParaRPr>
          </a:p>
          <a:p>
            <a:pPr marL="0" indent="0" defTabSz="452627">
              <a:spcBef>
                <a:spcPts val="0"/>
              </a:spcBef>
              <a:buClrTx/>
              <a:buSzTx/>
              <a:buNone/>
              <a:defRPr sz="3168"/>
            </a:pPr>
            <a:r>
              <a:rPr dirty="0"/>
              <a:t>Group 3: Client Service</a:t>
            </a:r>
            <a:r>
              <a:rPr lang="en-US" dirty="0"/>
              <a:t> </a:t>
            </a:r>
            <a:r>
              <a:rPr lang="en-US" dirty="0">
                <a:solidFill>
                  <a:schemeClr val="accent5">
                    <a:satOff val="8112"/>
                    <a:lumOff val="-14630"/>
                  </a:schemeClr>
                </a:solidFill>
              </a:rPr>
              <a:t>(Chesapeake Conference Room)</a:t>
            </a:r>
          </a:p>
          <a:p>
            <a:pPr marL="0" indent="0" defTabSz="452627">
              <a:spcBef>
                <a:spcPts val="0"/>
              </a:spcBef>
              <a:buClrTx/>
              <a:buSzTx/>
              <a:buFontTx/>
              <a:buNone/>
              <a:defRPr sz="3168"/>
            </a:pPr>
            <a:endParaRPr dirty="0">
              <a:solidFill>
                <a:schemeClr val="accent5">
                  <a:satOff val="8112"/>
                  <a:lumOff val="-14630"/>
                </a:schemeClr>
              </a:solidFill>
            </a:endParaRPr>
          </a:p>
        </p:txBody>
      </p:sp>
      <p:pic>
        <p:nvPicPr>
          <p:cNvPr id="194" name="automotive tech.jpg" descr="automotive tech.jpg"/>
          <p:cNvPicPr>
            <a:picLocks noChangeAspect="1"/>
          </p:cNvPicPr>
          <p:nvPr/>
        </p:nvPicPr>
        <p:blipFill>
          <a:blip r:embed="rId4">
            <a:extLst/>
          </a:blip>
          <a:srcRect r="7448"/>
          <a:stretch>
            <a:fillRect/>
          </a:stretch>
        </p:blipFill>
        <p:spPr>
          <a:xfrm>
            <a:off x="6436689" y="0"/>
            <a:ext cx="6589763" cy="9753601"/>
          </a:xfrm>
          <a:prstGeom prst="rect">
            <a:avLst/>
          </a:prstGeom>
          <a:ln w="12700">
            <a:miter lim="400000"/>
          </a:ln>
        </p:spPr>
      </p:pic>
      <p:sp>
        <p:nvSpPr>
          <p:cNvPr id="195" name="Slide Number"/>
          <p:cNvSpPr txBox="1">
            <a:spLocks noGrp="1"/>
          </p:cNvSpPr>
          <p:nvPr>
            <p:ph type="sldNum" sz="quarter" idx="4294967295"/>
          </p:nvPr>
        </p:nvSpPr>
        <p:spPr>
          <a:xfrm>
            <a:off x="12382499" y="9220199"/>
            <a:ext cx="215901" cy="355601"/>
          </a:xfrm>
          <a:prstGeom prst="rect">
            <a:avLst/>
          </a:prstGeom>
          <a:extLst>
            <a:ext uri="{C572A759-6A51-4108-AA02-DFA0A04FC94B}">
              <ma14:wrappingTextBoxFlag xmlns:ma14="http://schemas.microsoft.com/office/mac/drawingml/2011/main" xmlns="" val="1"/>
            </a:ext>
          </a:extLst>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9</a:t>
            </a:fld>
            <a:endParaRP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Editorial">
  <a:themeElements>
    <a:clrScheme name="Editorial">
      <a:dk1>
        <a:srgbClr val="324863"/>
      </a:dk1>
      <a:lt1>
        <a:srgbClr val="634D31"/>
      </a:lt1>
      <a:dk2>
        <a:srgbClr val="615F5C"/>
      </a:dk2>
      <a:lt2>
        <a:srgbClr val="D6D3CB"/>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Didot"/>
        <a:ea typeface="Didot"/>
        <a:cs typeface="Didot"/>
      </a:majorFont>
      <a:minorFont>
        <a:latin typeface="Didot"/>
        <a:ea typeface="Didot"/>
        <a:cs typeface="Didot"/>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hueOff val="109193"/>
              <a:satOff val="-4874"/>
              <a:lumOff val="12971"/>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Editorial">
  <a:themeElements>
    <a:clrScheme name="Editorial">
      <a:dk1>
        <a:srgbClr val="000000"/>
      </a:dk1>
      <a:lt1>
        <a:srgbClr val="FFFFFF"/>
      </a:lt1>
      <a:dk2>
        <a:srgbClr val="615F5C"/>
      </a:dk2>
      <a:lt2>
        <a:srgbClr val="D6D3CB"/>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Didot"/>
        <a:ea typeface="Didot"/>
        <a:cs typeface="Didot"/>
      </a:majorFont>
      <a:minorFont>
        <a:latin typeface="Didot"/>
        <a:ea typeface="Didot"/>
        <a:cs typeface="Didot"/>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hueOff val="109193"/>
              <a:satOff val="-4874"/>
              <a:lumOff val="12971"/>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979</TotalTime>
  <Words>884</Words>
  <Application>Microsoft Macintosh PowerPoint</Application>
  <PresentationFormat>Custom</PresentationFormat>
  <Paragraphs>89</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Didot</vt:lpstr>
      <vt:lpstr>Helvetica</vt:lpstr>
      <vt:lpstr>Helvetica Neue</vt:lpstr>
      <vt:lpstr>Palatino</vt:lpstr>
      <vt:lpstr>Zapf Dingbats</vt:lpstr>
      <vt:lpstr>Editorial</vt:lpstr>
      <vt:lpstr>Susquehanna Workforce Innovation Partnership</vt:lpstr>
      <vt:lpstr>Labor Market Update</vt:lpstr>
      <vt:lpstr>Q1 Recap</vt:lpstr>
      <vt:lpstr>Q2 Recap</vt:lpstr>
      <vt:lpstr>How are we doing?</vt:lpstr>
      <vt:lpstr>Action Plan Progress</vt:lpstr>
      <vt:lpstr>Action Plan Progress</vt:lpstr>
      <vt:lpstr>Action Plan Progress</vt:lpstr>
      <vt:lpstr>Small Group Work Sessions</vt:lpstr>
      <vt:lpstr>Today’s Discussion</vt:lpstr>
      <vt:lpstr>Q3/Q4 Next Steps</vt:lpstr>
    </vt:vector>
  </TitlesOfParts>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Susquehanna Workforce Innovation Partnership</dc:title>
  <cp:lastModifiedBy>Joan Michel</cp:lastModifiedBy>
  <cp:revision>11</cp:revision>
  <cp:lastPrinted>2018-02-13T14:10:39Z</cp:lastPrinted>
  <dcterms:modified xsi:type="dcterms:W3CDTF">2018-02-13T14:23:39Z</dcterms:modified>
</cp:coreProperties>
</file>