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67" r:id="rId4"/>
    <p:sldId id="258" r:id="rId5"/>
    <p:sldId id="270" r:id="rId6"/>
    <p:sldId id="257" r:id="rId7"/>
    <p:sldId id="269" r:id="rId8"/>
    <p:sldId id="271" r:id="rId9"/>
    <p:sldId id="272" r:id="rId10"/>
    <p:sldId id="273" r:id="rId11"/>
    <p:sldId id="259" r:id="rId12"/>
    <p:sldId id="266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BD8CD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BE2">
              <a:alpha val="85000"/>
            </a:srgbClr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A8A49D"/>
              </a:solidFill>
              <a:prstDash val="solid"/>
              <a:miter lim="400000"/>
            </a:ln>
          </a:left>
          <a:right>
            <a:ln w="12700" cap="flat">
              <a:solidFill>
                <a:srgbClr val="A8A49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8A49D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solidFill>
            <a:srgbClr val="8C8982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D6D3CB"/>
              </a:solidFill>
              <a:prstDash val="solid"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D6D3CB"/>
              </a:solidFill>
              <a:prstDash val="solid"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89"/>
    <p:restoredTop sz="82987"/>
  </p:normalViewPr>
  <p:slideViewPr>
    <p:cSldViewPr snapToGrid="0" snapToObjects="1">
      <p:cViewPr varScale="1">
        <p:scale>
          <a:sx n="77" d="100"/>
          <a:sy n="77" d="100"/>
        </p:scale>
        <p:origin x="200" y="1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i="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What’s something you want to do in the next year that you’ve never done before?</a:t>
            </a:r>
          </a:p>
          <a:p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0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1502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540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Shape 16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Completing the resource directory to include info and contacts from this year’s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Compile information collected throughout year and post/share via </a:t>
            </a:r>
            <a:r>
              <a:rPr lang="en-US" sz="1800" dirty="0" err="1"/>
              <a:t>wioapartners.com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Series of interviews with partners – evaluate MOU progress, conduct baseline benchmark assessment, gather feedback from partners as to this year’s program and progress, compile a final report to share with WIB</a:t>
            </a:r>
          </a:p>
        </p:txBody>
      </p:sp>
    </p:spTree>
    <p:extLst>
      <p:ext uri="{BB962C8B-B14F-4D97-AF65-F5344CB8AC3E}">
        <p14:creationId xmlns:p14="http://schemas.microsoft.com/office/powerpoint/2010/main" val="2531391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406400" y="86233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Line"/>
          <p:cNvSpPr/>
          <p:nvPr/>
        </p:nvSpPr>
        <p:spPr>
          <a:xfrm>
            <a:off x="406400" y="867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Date"/>
          <p:cNvSpPr txBox="1">
            <a:spLocks noGrp="1"/>
          </p:cNvSpPr>
          <p:nvPr>
            <p:ph type="body" sz="quarter" idx="13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i="1">
                <a:solidFill>
                  <a:srgbClr val="5C86B9"/>
                </a:solidFill>
              </a:defRPr>
            </a:lvl1pPr>
          </a:lstStyle>
          <a:p>
            <a:r>
              <a:t>Date</a:t>
            </a:r>
          </a:p>
        </p:txBody>
      </p:sp>
      <p:sp>
        <p:nvSpPr>
          <p:cNvPr id="16" name="Title Text"/>
          <p:cNvSpPr txBox="1">
            <a:spLocks noGrp="1"/>
          </p:cNvSpPr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E7B-84DC-4916-BB8B-9A18C88ED344}" type="datetimeFigureOut">
              <a:rPr lang="en-US" smtClean="0"/>
              <a:t>5/8/18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2309310" y="9223593"/>
            <a:ext cx="362280" cy="348813"/>
          </a:xfrm>
        </p:spPr>
        <p:txBody>
          <a:bodyPr/>
          <a:lstStyle/>
          <a:p>
            <a:fld id="{09F6AA02-25F6-42AC-8DF3-6E8EACC4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2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e"/>
          <p:cNvSpPr/>
          <p:nvPr/>
        </p:nvSpPr>
        <p:spPr>
          <a:xfrm>
            <a:off x="406400" y="86233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6" name="Line"/>
          <p:cNvSpPr/>
          <p:nvPr/>
        </p:nvSpPr>
        <p:spPr>
          <a:xfrm>
            <a:off x="406400" y="867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7" name="Date"/>
          <p:cNvSpPr txBox="1">
            <a:spLocks noGrp="1"/>
          </p:cNvSpPr>
          <p:nvPr>
            <p:ph type="body" sz="quarter" idx="13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i="1">
                <a:solidFill>
                  <a:srgbClr val="5C86B9"/>
                </a:solidFill>
              </a:defRPr>
            </a:lvl1pPr>
          </a:lstStyle>
          <a:p>
            <a:r>
              <a:t>Date</a:t>
            </a:r>
          </a:p>
        </p:txBody>
      </p:sp>
      <p:sp>
        <p:nvSpPr>
          <p:cNvPr id="28" name="Image"/>
          <p:cNvSpPr>
            <a:spLocks noGrp="1"/>
          </p:cNvSpPr>
          <p:nvPr>
            <p:ph type="pic" idx="14"/>
          </p:nvPr>
        </p:nvSpPr>
        <p:spPr>
          <a:xfrm>
            <a:off x="368300" y="444500"/>
            <a:ext cx="12268200" cy="6324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e"/>
          <p:cNvSpPr/>
          <p:nvPr/>
        </p:nvSpPr>
        <p:spPr>
          <a:xfrm>
            <a:off x="406400" y="486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9" name="Line"/>
          <p:cNvSpPr/>
          <p:nvPr/>
        </p:nvSpPr>
        <p:spPr>
          <a:xfrm>
            <a:off x="406400" y="49149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Line"/>
          <p:cNvSpPr/>
          <p:nvPr/>
        </p:nvSpPr>
        <p:spPr>
          <a:xfrm>
            <a:off x="406400" y="52705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9" name="Line"/>
          <p:cNvSpPr/>
          <p:nvPr/>
        </p:nvSpPr>
        <p:spPr>
          <a:xfrm>
            <a:off x="406400" y="53213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0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Title Text"/>
          <p:cNvSpPr txBox="1">
            <a:spLocks noGrp="1"/>
          </p:cNvSpPr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Line"/>
          <p:cNvSpPr/>
          <p:nvPr/>
        </p:nvSpPr>
        <p:spPr>
          <a:xfrm>
            <a:off x="406400" y="2565401"/>
            <a:ext cx="3361559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8" name="Line"/>
          <p:cNvSpPr/>
          <p:nvPr/>
        </p:nvSpPr>
        <p:spPr>
          <a:xfrm>
            <a:off x="406400" y="2616201"/>
            <a:ext cx="3361559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9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0" name="Title Text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defRPr sz="3000"/>
            </a:lvl1pPr>
            <a:lvl2pPr marL="762000" indent="-381000">
              <a:defRPr sz="3000"/>
            </a:lvl2pPr>
            <a:lvl3pPr marL="1143000" indent="-381000">
              <a:defRPr sz="3000"/>
            </a:lvl3pPr>
            <a:lvl4pPr marL="1524000" indent="-381000">
              <a:defRPr sz="3000"/>
            </a:lvl4pPr>
            <a:lvl5pPr marL="1905000" indent="-381000"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>
            <a:spLocks noGrp="1"/>
          </p:cNvSpPr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</a:lvl1pPr>
            <a:lvl2pPr>
              <a:spcBef>
                <a:spcPts val="4200"/>
              </a:spcBef>
            </a:lvl2pPr>
            <a:lvl3pPr>
              <a:spcBef>
                <a:spcPts val="4200"/>
              </a:spcBef>
            </a:lvl3pPr>
            <a:lvl4pPr>
              <a:spcBef>
                <a:spcPts val="4200"/>
              </a:spcBef>
            </a:lvl4pPr>
            <a:lvl5pPr>
              <a:spcBef>
                <a:spcPts val="42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"/>
          <p:cNvSpPr>
            <a:spLocks noGrp="1"/>
          </p:cNvSpPr>
          <p:nvPr>
            <p:ph type="pic" sz="half" idx="13"/>
          </p:nvPr>
        </p:nvSpPr>
        <p:spPr>
          <a:xfrm>
            <a:off x="6502400" y="4813300"/>
            <a:ext cx="6121400" cy="4356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Image"/>
          <p:cNvSpPr>
            <a:spLocks noGrp="1"/>
          </p:cNvSpPr>
          <p:nvPr>
            <p:ph type="pic" sz="half" idx="14"/>
          </p:nvPr>
        </p:nvSpPr>
        <p:spPr>
          <a:xfrm>
            <a:off x="6502400" y="444500"/>
            <a:ext cx="6121400" cy="436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Image"/>
          <p:cNvSpPr>
            <a:spLocks noGrp="1"/>
          </p:cNvSpPr>
          <p:nvPr>
            <p:ph type="pic" idx="15"/>
          </p:nvPr>
        </p:nvSpPr>
        <p:spPr>
          <a:xfrm>
            <a:off x="368300" y="444500"/>
            <a:ext cx="6121400" cy="8724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3053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ClrTx/>
              <a:buSzTx/>
              <a:buFontTx/>
              <a:buNone/>
              <a:defRPr sz="3000"/>
            </a:lvl1pPr>
          </a:lstStyle>
          <a:p>
            <a:r>
              <a:t>“Type a quote here.” </a:t>
            </a:r>
          </a:p>
        </p:txBody>
      </p:sp>
      <p:sp>
        <p:nvSpPr>
          <p:cNvPr id="108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6096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sz="3000" i="1">
                <a:solidFill>
                  <a:srgbClr val="5C86B9"/>
                </a:solidFill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406400" y="25654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Line"/>
          <p:cNvSpPr/>
          <p:nvPr/>
        </p:nvSpPr>
        <p:spPr>
          <a:xfrm>
            <a:off x="406400" y="26162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1700" y="9220199"/>
            <a:ext cx="317500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chemeClr val="accent1">
                    <a:hueOff val="54750"/>
                    <a:satOff val="-1697"/>
                    <a:lumOff val="-18038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1pPr>
      <a:lvl2pPr marL="0" marR="0" indent="228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2pPr>
      <a:lvl3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3pPr>
      <a:lvl4pPr marL="0" marR="0" indent="685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4pPr>
      <a:lvl5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5pPr>
      <a:lvl6pPr marL="0" marR="0" indent="1143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6pPr>
      <a:lvl7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7pPr>
      <a:lvl8pPr marL="0" marR="0" indent="1600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8pPr>
      <a:lvl9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9pPr>
    </p:titleStyle>
    <p:bodyStyle>
      <a:lvl1pPr marL="508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1016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524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2032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2540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3048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3556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4064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4572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6.wav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4.e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November 14, 2017"/>
          <p:cNvSpPr txBox="1">
            <a:spLocks noGrp="1"/>
          </p:cNvSpPr>
          <p:nvPr>
            <p:ph type="body" idx="13"/>
          </p:nvPr>
        </p:nvSpPr>
        <p:spPr>
          <a:xfrm>
            <a:off x="374650" y="8827204"/>
            <a:ext cx="12255500" cy="37959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May 8</a:t>
            </a:r>
            <a:r>
              <a:rPr dirty="0"/>
              <a:t>, 201</a:t>
            </a:r>
            <a:r>
              <a:rPr lang="en-US" dirty="0"/>
              <a:t>8</a:t>
            </a:r>
            <a:endParaRPr dirty="0"/>
          </a:p>
        </p:txBody>
      </p:sp>
      <p:sp>
        <p:nvSpPr>
          <p:cNvPr id="134" name="Susquehanna Workforce Innovation Partnership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566674">
              <a:defRPr sz="6208" spc="-124"/>
            </a:lvl1pPr>
          </a:lstStyle>
          <a:p>
            <a:r>
              <a:rPr dirty="0"/>
              <a:t>Susquehanna Workforce Innovation Partnership</a:t>
            </a:r>
          </a:p>
        </p:txBody>
      </p:sp>
      <p:sp>
        <p:nvSpPr>
          <p:cNvPr id="135" name="Quarterly Meeting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Quarterly Meeting</a:t>
            </a:r>
          </a:p>
        </p:txBody>
      </p:sp>
      <p:pic>
        <p:nvPicPr>
          <p:cNvPr id="136" name="teamwork graphic.png" descr="teamwork graphi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55850"/>
            <a:ext cx="13004800" cy="553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63FBC-FAB0-1643-894D-9A1072E6F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444500"/>
            <a:ext cx="6146800" cy="2044700"/>
          </a:xfrm>
        </p:spPr>
        <p:txBody>
          <a:bodyPr>
            <a:normAutofit fontScale="90000"/>
          </a:bodyPr>
          <a:lstStyle/>
          <a:p>
            <a:r>
              <a:rPr lang="en-US" dirty="0"/>
              <a:t>Benchmark Baseline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2E0024E-6E0E-3341-9D03-E6C9BFF81A3F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r="1013"/>
          <a:stretch>
            <a:fillRect/>
          </a:stretch>
        </p:blipFill>
        <p:spPr>
          <a:xfrm>
            <a:off x="5128591" y="0"/>
            <a:ext cx="7876209" cy="9753600"/>
          </a:xfrm>
        </p:spPr>
      </p:pic>
    </p:spTree>
    <p:extLst>
      <p:ext uri="{BB962C8B-B14F-4D97-AF65-F5344CB8AC3E}">
        <p14:creationId xmlns:p14="http://schemas.microsoft.com/office/powerpoint/2010/main" val="160873033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teamwork graphic.png" descr="teamwork graphic.png"/>
          <p:cNvPicPr>
            <a:picLocks noChangeAspect="1"/>
          </p:cNvPicPr>
          <p:nvPr/>
        </p:nvPicPr>
        <p:blipFill>
          <a:blip r:embed="rId3">
            <a:alphaModFix amt="9555"/>
            <a:extLst/>
          </a:blip>
          <a:stretch>
            <a:fillRect/>
          </a:stretch>
        </p:blipFill>
        <p:spPr>
          <a:xfrm>
            <a:off x="0" y="-6729"/>
            <a:ext cx="13004800" cy="553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oday’s Discuss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6144" spc="-122"/>
            </a:lvl1pPr>
          </a:lstStyle>
          <a:p>
            <a:r>
              <a:t>Today’s Discussion</a:t>
            </a:r>
          </a:p>
        </p:txBody>
      </p:sp>
      <p:sp>
        <p:nvSpPr>
          <p:cNvPr id="158" name="Panel Discussion on Substance Abuse and Mental Health Resources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en-US" sz="3200" dirty="0"/>
              <a:t>Barriers to Employment </a:t>
            </a:r>
            <a:r>
              <a:rPr sz="3200" dirty="0"/>
              <a:t>Discussion</a:t>
            </a:r>
            <a:r>
              <a:rPr lang="en-US" sz="3200" dirty="0"/>
              <a:t>: Homeless Resources in Harford and Cecil Counties</a:t>
            </a:r>
          </a:p>
          <a:p>
            <a:pPr lvl="1"/>
            <a:r>
              <a:rPr lang="en-US" sz="2800" dirty="0"/>
              <a:t>Lenora Robinson, Harford County Community and Economic Development</a:t>
            </a:r>
          </a:p>
          <a:p>
            <a:pPr lvl="1"/>
            <a:r>
              <a:rPr lang="en-US" sz="2800" dirty="0" err="1"/>
              <a:t>Colandra</a:t>
            </a:r>
            <a:r>
              <a:rPr lang="en-US" sz="2800" dirty="0"/>
              <a:t> Coleman, Meeting Ground, Cecil County </a:t>
            </a:r>
            <a:endParaRPr sz="2800" dirty="0"/>
          </a:p>
        </p:txBody>
      </p:sp>
      <p:pic>
        <p:nvPicPr>
          <p:cNvPr id="159" name="female additive manufacturing.jpg" descr="female additive manufacturing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02400" y="0"/>
            <a:ext cx="6502400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382499" y="9220199"/>
            <a:ext cx="2159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teamwork graphic.png" descr="teamwork graphic.png"/>
          <p:cNvPicPr>
            <a:picLocks noChangeAspect="1"/>
          </p:cNvPicPr>
          <p:nvPr/>
        </p:nvPicPr>
        <p:blipFill>
          <a:blip r:embed="rId3">
            <a:alphaModFix amt="9555"/>
            <a:extLst/>
          </a:blip>
          <a:stretch>
            <a:fillRect/>
          </a:stretch>
        </p:blipFill>
        <p:spPr>
          <a:xfrm>
            <a:off x="0" y="-6729"/>
            <a:ext cx="13004800" cy="553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Q1 Recap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6146800" cy="20447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FY2018 SWIP Operator’s Actions</a:t>
            </a:r>
            <a:endParaRPr dirty="0"/>
          </a:p>
        </p:txBody>
      </p:sp>
      <p:sp>
        <p:nvSpPr>
          <p:cNvPr id="150" name="July: Interviews with WIOA partners about vision, challenges, opportunities under WIOA structure. Three goals emerged.…"/>
          <p:cNvSpPr txBox="1">
            <a:spLocks noGrp="1"/>
          </p:cNvSpPr>
          <p:nvPr>
            <p:ph type="body" sz="half" idx="1"/>
          </p:nvPr>
        </p:nvSpPr>
        <p:spPr>
          <a:xfrm>
            <a:off x="355600" y="2703443"/>
            <a:ext cx="5816600" cy="7050157"/>
          </a:xfrm>
          <a:prstGeom prst="rect">
            <a:avLst/>
          </a:prstGeom>
        </p:spPr>
        <p:txBody>
          <a:bodyPr anchor="t" anchorCtr="0">
            <a:normAutofit fontScale="92500"/>
          </a:bodyPr>
          <a:lstStyle/>
          <a:p>
            <a:pPr marL="342900" indent="-342900" defTabSz="525779">
              <a:spcBef>
                <a:spcPts val="3400"/>
              </a:spcBef>
              <a:defRPr sz="2700"/>
            </a:pPr>
            <a:r>
              <a:rPr lang="en-US" dirty="0">
                <a:solidFill>
                  <a:srgbClr val="002060"/>
                </a:solidFill>
              </a:rPr>
              <a:t>Complete a Resource Directory that includes information from this year’s quarterly meetings</a:t>
            </a:r>
          </a:p>
          <a:p>
            <a:pPr marL="342900" indent="-342900" defTabSz="525779">
              <a:spcBef>
                <a:spcPts val="3400"/>
              </a:spcBef>
              <a:defRPr sz="2700"/>
            </a:pPr>
            <a:r>
              <a:rPr lang="en-US" dirty="0">
                <a:solidFill>
                  <a:srgbClr val="002060"/>
                </a:solidFill>
              </a:rPr>
              <a:t>End-of-year MOU evaluation</a:t>
            </a:r>
          </a:p>
          <a:p>
            <a:pPr marL="342900" indent="-342900" defTabSz="525779">
              <a:spcBef>
                <a:spcPts val="3400"/>
              </a:spcBef>
              <a:defRPr sz="2700"/>
            </a:pPr>
            <a:r>
              <a:rPr lang="en-US" dirty="0">
                <a:solidFill>
                  <a:srgbClr val="002060"/>
                </a:solidFill>
              </a:rPr>
              <a:t>Benchmark baseline</a:t>
            </a:r>
          </a:p>
          <a:p>
            <a:pPr defTabSz="525779">
              <a:spcBef>
                <a:spcPts val="3400"/>
              </a:spcBef>
              <a:defRPr sz="2700"/>
            </a:pPr>
            <a:r>
              <a:rPr lang="en-US" dirty="0">
                <a:solidFill>
                  <a:srgbClr val="002060"/>
                </a:solidFill>
              </a:rPr>
              <a:t>WIOA Partner Survey</a:t>
            </a:r>
          </a:p>
          <a:p>
            <a:pPr defTabSz="525779">
              <a:spcBef>
                <a:spcPts val="3400"/>
              </a:spcBef>
              <a:defRPr sz="2700"/>
            </a:pPr>
            <a:r>
              <a:rPr lang="en-US" dirty="0">
                <a:solidFill>
                  <a:srgbClr val="002060"/>
                </a:solidFill>
              </a:rPr>
              <a:t>Final Report – FY2018</a:t>
            </a:r>
          </a:p>
          <a:p>
            <a:pPr defTabSz="525779">
              <a:spcBef>
                <a:spcPts val="3400"/>
              </a:spcBef>
              <a:defRPr sz="2700"/>
            </a:pPr>
            <a:r>
              <a:rPr lang="en-US" dirty="0">
                <a:solidFill>
                  <a:srgbClr val="002060"/>
                </a:solidFill>
              </a:rPr>
              <a:t>Preparations for Quarterly Meetings: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- August 8, 2018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- November 14, 2018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- February 13, 2019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- May 8, 2019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5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382499" y="9220199"/>
            <a:ext cx="2159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12</a:t>
            </a:fld>
            <a:endParaRPr/>
          </a:p>
        </p:txBody>
      </p:sp>
      <p:pic>
        <p:nvPicPr>
          <p:cNvPr id="7" name="black scientist.jpg" descr="black scientist.jpg">
            <a:extLst>
              <a:ext uri="{FF2B5EF4-FFF2-40B4-BE49-F238E27FC236}">
                <a16:creationId xmlns:a16="http://schemas.microsoft.com/office/drawing/2014/main" id="{3E0EB478-DA01-EF4D-8E6B-838105FCD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flipH="1">
            <a:off x="6502400" y="0"/>
            <a:ext cx="6502400" cy="97536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4985620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255987-5CBF-BC44-832D-8712150AE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5F7AB8-04F8-124F-B8FE-BAC34331E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07D7E-2BB9-0E48-AFFF-DF659537A02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69422" y="764628"/>
            <a:ext cx="12293600" cy="4721772"/>
          </a:xfrm>
        </p:spPr>
        <p:txBody>
          <a:bodyPr>
            <a:normAutofit/>
          </a:bodyPr>
          <a:lstStyle/>
          <a:p>
            <a:r>
              <a:rPr lang="en-US" sz="4800" b="1" dirty="0"/>
              <a:t>What’s something you want to do in the next year that you’ve never done before?</a:t>
            </a:r>
          </a:p>
          <a:p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4411931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CC19973-C7C2-2E4D-B46E-674C60CEB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143000" indent="-1143000">
              <a:lnSpc>
                <a:spcPct val="120000"/>
              </a:lnSpc>
              <a:buNone/>
            </a:pPr>
            <a:r>
              <a:rPr lang="en-US" b="1" dirty="0"/>
              <a:t>2:10	Presentation: State Benchmarks Initiative</a:t>
            </a:r>
            <a:br>
              <a:rPr lang="en-US" b="1" dirty="0"/>
            </a:br>
            <a:r>
              <a:rPr lang="en-US" i="1" dirty="0" err="1"/>
              <a:t>LiLi</a:t>
            </a:r>
            <a:r>
              <a:rPr lang="en-US" i="1" dirty="0"/>
              <a:t> Taylor, Senior Policy Analyst, DLLR</a:t>
            </a:r>
          </a:p>
          <a:p>
            <a:pPr marL="1143000" indent="-1143000">
              <a:lnSpc>
                <a:spcPct val="120000"/>
              </a:lnSpc>
              <a:buNone/>
            </a:pPr>
            <a:r>
              <a:rPr lang="en-US" b="1" dirty="0"/>
              <a:t>2:40	Discussion: Reviewing SWIP’s FY2018 Progress and FY2019 Plans</a:t>
            </a:r>
            <a:endParaRPr lang="en-US" dirty="0"/>
          </a:p>
          <a:p>
            <a:pPr marL="1143000" indent="-1143000">
              <a:lnSpc>
                <a:spcPct val="120000"/>
              </a:lnSpc>
              <a:buNone/>
            </a:pPr>
            <a:r>
              <a:rPr lang="en-US" b="1" dirty="0"/>
              <a:t> 3:15	Barriers to Employment Discussion Series (Part 3): Housing Resources</a:t>
            </a:r>
            <a:endParaRPr lang="en-US" dirty="0"/>
          </a:p>
          <a:p>
            <a:pPr marL="1016000" lvl="2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i="1" dirty="0"/>
              <a:t>Lenora Robinson, Harford County Office of Community and Economic Development</a:t>
            </a:r>
          </a:p>
          <a:p>
            <a:pPr marL="101600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Colandra</a:t>
            </a:r>
            <a:r>
              <a:rPr lang="en-US" i="1" dirty="0"/>
              <a:t> Coleman, Meeting Ground, Cecil County</a:t>
            </a:r>
          </a:p>
          <a:p>
            <a:pPr marL="1143000" indent="-1143000">
              <a:lnSpc>
                <a:spcPct val="120000"/>
              </a:lnSpc>
              <a:buNone/>
            </a:pPr>
            <a:r>
              <a:rPr lang="en-US" b="1" dirty="0"/>
              <a:t>3:50	Regroup and Q4 Next Steps</a:t>
            </a:r>
            <a:endParaRPr lang="en-US" dirty="0"/>
          </a:p>
          <a:p>
            <a:pPr marL="1143000" indent="-1143000">
              <a:lnSpc>
                <a:spcPct val="120000"/>
              </a:lnSpc>
              <a:buNone/>
            </a:pPr>
            <a:r>
              <a:rPr lang="en-US" b="1" dirty="0"/>
              <a:t>4:00	Adjourn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3563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C37F20E-835F-A047-BBA3-481FBDD44A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04309"/>
              </p:ext>
            </p:extLst>
          </p:nvPr>
        </p:nvGraphicFramePr>
        <p:xfrm>
          <a:off x="4222865" y="157364"/>
          <a:ext cx="8593052" cy="9896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7" imgW="5943600" imgH="6845300" progId="Word.Document.12">
                  <p:embed/>
                </p:oleObj>
              </mc:Choice>
              <mc:Fallback>
                <p:oleObj name="Document" r:id="rId7" imgW="5943600" imgH="6845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22865" y="157364"/>
                        <a:ext cx="8593052" cy="9896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F00E7202-DF1E-7A4C-A4C9-A13942D7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444500"/>
            <a:ext cx="3443890" cy="2044700"/>
          </a:xfrm>
        </p:spPr>
        <p:txBody>
          <a:bodyPr>
            <a:normAutofit fontScale="90000"/>
          </a:bodyPr>
          <a:lstStyle/>
          <a:p>
            <a:r>
              <a:rPr lang="en-US" dirty="0"/>
              <a:t>FY2018</a:t>
            </a:r>
            <a:br>
              <a:rPr lang="en-US" dirty="0"/>
            </a:br>
            <a:r>
              <a:rPr lang="en-US" dirty="0"/>
              <a:t>Progress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43B218-0156-8048-A6AD-D0586078A4C9}"/>
              </a:ext>
            </a:extLst>
          </p:cNvPr>
          <p:cNvSpPr txBox="1"/>
          <p:nvPr/>
        </p:nvSpPr>
        <p:spPr>
          <a:xfrm>
            <a:off x="7766613" y="1188254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75A1AC-2606-974D-B755-F5D970D775E0}"/>
              </a:ext>
            </a:extLst>
          </p:cNvPr>
          <p:cNvSpPr txBox="1"/>
          <p:nvPr/>
        </p:nvSpPr>
        <p:spPr>
          <a:xfrm>
            <a:off x="7766611" y="1918947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A518A8-4655-BD4F-A4B0-4FF504D139E8}"/>
              </a:ext>
            </a:extLst>
          </p:cNvPr>
          <p:cNvSpPr txBox="1"/>
          <p:nvPr/>
        </p:nvSpPr>
        <p:spPr>
          <a:xfrm>
            <a:off x="7766610" y="3383424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Soft Skills In Demand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743723"/>
              </p:ext>
            </p:extLst>
          </p:nvPr>
        </p:nvGraphicFramePr>
        <p:xfrm>
          <a:off x="355600" y="2858947"/>
          <a:ext cx="12293597" cy="5428529"/>
        </p:xfrm>
        <a:graphic>
          <a:graphicData uri="http://schemas.openxmlformats.org/drawingml/2006/table">
            <a:tbl>
              <a:tblPr/>
              <a:tblGrid>
                <a:gridCol w="346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06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06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06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6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Advertised Soft Skill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SWN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Cecil DSS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Harford DSS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DORS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HCC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Cecil College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Customer service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Problem solving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Interpersonal skills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Decision making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Risk management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Flexibility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Time management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64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Mentoring</a:t>
                      </a:r>
                    </a:p>
                  </a:txBody>
                  <a:tcPr marL="97536" marR="10160" marT="40640" marB="4064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09FA1BD-1AA0-3A42-8EF3-BDD152490EAB}"/>
              </a:ext>
            </a:extLst>
          </p:cNvPr>
          <p:cNvSpPr txBox="1"/>
          <p:nvPr/>
        </p:nvSpPr>
        <p:spPr>
          <a:xfrm>
            <a:off x="894083" y="8543568"/>
            <a:ext cx="11216642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dirty="0"/>
              <a:t>(</a:t>
            </a:r>
            <a:r>
              <a:rPr lang="en-US" b="1" i="1" dirty="0"/>
              <a:t>Susquehanna Labor Market Fact Sheet)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463405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Other Common Soft Skills In Demand</a:t>
            </a:r>
            <a:endParaRPr lang="en-US" sz="5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052685"/>
              </p:ext>
            </p:extLst>
          </p:nvPr>
        </p:nvGraphicFramePr>
        <p:xfrm>
          <a:off x="355600" y="3022601"/>
          <a:ext cx="12029312" cy="4535665"/>
        </p:xfrm>
        <a:graphic>
          <a:graphicData uri="http://schemas.openxmlformats.org/drawingml/2006/table">
            <a:tbl>
              <a:tblPr/>
              <a:tblGrid>
                <a:gridCol w="3395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90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90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339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Soft Skill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SWN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Cecil DSS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Harford DSS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DORS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HCC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Cecil College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8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Emotional Intelligence</a:t>
                      </a:r>
                    </a:p>
                  </a:txBody>
                  <a:tcPr marL="97536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2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Work Ethic</a:t>
                      </a:r>
                    </a:p>
                  </a:txBody>
                  <a:tcPr marL="97536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2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Teamwork</a:t>
                      </a:r>
                    </a:p>
                  </a:txBody>
                  <a:tcPr marL="97536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2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Coachability</a:t>
                      </a:r>
                    </a:p>
                  </a:txBody>
                  <a:tcPr marL="97536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72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 Skills</a:t>
                      </a:r>
                    </a:p>
                  </a:txBody>
                  <a:tcPr marL="97536" marR="10160" marT="101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60" marR="10160" marT="101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17046" y="7889057"/>
            <a:ext cx="10541170" cy="1011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87" b="1" dirty="0"/>
              <a:t>Just about everyone also provides some form of job acquisition training (resume prep, interview skills, etc.)</a:t>
            </a:r>
          </a:p>
        </p:txBody>
      </p:sp>
    </p:spTree>
    <p:extLst>
      <p:ext uri="{BB962C8B-B14F-4D97-AF65-F5344CB8AC3E}">
        <p14:creationId xmlns:p14="http://schemas.microsoft.com/office/powerpoint/2010/main" val="3889397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00E7202-DF1E-7A4C-A4C9-A13942D7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444500"/>
            <a:ext cx="3443890" cy="2044700"/>
          </a:xfrm>
        </p:spPr>
        <p:txBody>
          <a:bodyPr>
            <a:normAutofit fontScale="90000"/>
          </a:bodyPr>
          <a:lstStyle/>
          <a:p>
            <a:r>
              <a:rPr lang="en-US" dirty="0"/>
              <a:t>FY2018</a:t>
            </a:r>
            <a:br>
              <a:rPr lang="en-US" dirty="0"/>
            </a:br>
            <a:r>
              <a:rPr lang="en-US" dirty="0"/>
              <a:t>Progress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DA7F13-699A-CD4A-9517-B249925F839F}"/>
              </a:ext>
            </a:extLst>
          </p:cNvPr>
          <p:cNvSpPr txBox="1"/>
          <p:nvPr/>
        </p:nvSpPr>
        <p:spPr>
          <a:xfrm>
            <a:off x="7766609" y="4691038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F31ED0-7A13-C04E-A42F-2281EEFED61B}"/>
              </a:ext>
            </a:extLst>
          </p:cNvPr>
          <p:cNvSpPr txBox="1"/>
          <p:nvPr/>
        </p:nvSpPr>
        <p:spPr>
          <a:xfrm>
            <a:off x="7766608" y="5330460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A3BB6D-0A47-8241-9CA9-DF61F68238AF}"/>
              </a:ext>
            </a:extLst>
          </p:cNvPr>
          <p:cNvSpPr txBox="1"/>
          <p:nvPr/>
        </p:nvSpPr>
        <p:spPr>
          <a:xfrm>
            <a:off x="7766607" y="6224684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D35122-FEDC-A14F-A7F3-DD7491E3FE79}"/>
              </a:ext>
            </a:extLst>
          </p:cNvPr>
          <p:cNvSpPr txBox="1"/>
          <p:nvPr/>
        </p:nvSpPr>
        <p:spPr>
          <a:xfrm>
            <a:off x="7766606" y="8412616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06ABBD-F95D-0A44-85F6-BEF7A825C86A}"/>
              </a:ext>
            </a:extLst>
          </p:cNvPr>
          <p:cNvSpPr txBox="1"/>
          <p:nvPr/>
        </p:nvSpPr>
        <p:spPr>
          <a:xfrm>
            <a:off x="7766606" y="9002236"/>
            <a:ext cx="2210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sym typeface="Palatino"/>
              </a:rPr>
              <a:t>✔️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6FA788F3-E751-614D-A1D0-6A68CA2A6C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0697959"/>
              </p:ext>
            </p:extLst>
          </p:nvPr>
        </p:nvGraphicFramePr>
        <p:xfrm>
          <a:off x="4222865" y="157364"/>
          <a:ext cx="8593052" cy="9896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cument" r:id="rId9" imgW="5943600" imgH="6845300" progId="Word.Document.12">
                  <p:embed/>
                </p:oleObj>
              </mc:Choice>
              <mc:Fallback>
                <p:oleObj name="Document" r:id="rId9" imgW="5943600" imgH="6845300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C37F20E-835F-A047-BBA3-481FBDD44A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222865" y="157364"/>
                        <a:ext cx="8593052" cy="9896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16348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2A8F3-972B-2D48-B0E6-3A785A87F9F7}"/>
              </a:ext>
            </a:extLst>
          </p:cNvPr>
          <p:cNvSpPr txBox="1"/>
          <p:nvPr/>
        </p:nvSpPr>
        <p:spPr>
          <a:xfrm>
            <a:off x="356243" y="1445457"/>
            <a:ext cx="6611717" cy="71506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b="1" dirty="0"/>
              <a:t>Strategic Goal 1: </a:t>
            </a:r>
            <a:r>
              <a:rPr lang="en-US" sz="2400" dirty="0"/>
              <a:t>Increase earning capacity of Maryland’s workforce system customers by </a:t>
            </a:r>
            <a:r>
              <a:rPr lang="en-US" sz="2400" u="sng" dirty="0"/>
              <a:t>maximizing access to employment</a:t>
            </a:r>
          </a:p>
          <a:p>
            <a:pPr algn="l">
              <a:spcAft>
                <a:spcPts val="1200"/>
              </a:spcAft>
            </a:pPr>
            <a:r>
              <a:rPr lang="en-US" sz="2400" b="1" dirty="0"/>
              <a:t>Strategic Goal 2: </a:t>
            </a:r>
            <a:r>
              <a:rPr lang="en-US" sz="2400" dirty="0"/>
              <a:t>Increase earning capacity of Maryland’s workforce system customers by maximizing access to and use of </a:t>
            </a:r>
            <a:r>
              <a:rPr lang="en-US" sz="2400" u="sng" dirty="0"/>
              <a:t>skills and credentialing</a:t>
            </a:r>
          </a:p>
          <a:p>
            <a:pPr algn="l">
              <a:spcAft>
                <a:spcPts val="1200"/>
              </a:spcAft>
            </a:pPr>
            <a:r>
              <a:rPr lang="en-US" sz="2400" b="1" dirty="0"/>
              <a:t>Strategic Goal 3: </a:t>
            </a:r>
            <a:r>
              <a:rPr lang="en-US" sz="2400" dirty="0"/>
              <a:t>Increase earning capacity of Maryland’s workforce system customers by maximizing access to and use of </a:t>
            </a:r>
            <a:r>
              <a:rPr lang="en-US" sz="2400" u="sng" dirty="0"/>
              <a:t>life management skills</a:t>
            </a:r>
          </a:p>
          <a:p>
            <a:pPr algn="l">
              <a:spcAft>
                <a:spcPts val="1200"/>
              </a:spcAft>
            </a:pPr>
            <a:r>
              <a:rPr lang="en-US" sz="2400" b="1" dirty="0"/>
              <a:t>Strategic Goal 4: </a:t>
            </a:r>
            <a:r>
              <a:rPr lang="en-US" sz="2400" dirty="0"/>
              <a:t>Increase earning capacity of Maryland’s workforce system customers by </a:t>
            </a:r>
            <a:r>
              <a:rPr lang="en-US" sz="2400" u="sng" dirty="0"/>
              <a:t>eliminating barriers to employment</a:t>
            </a:r>
          </a:p>
          <a:p>
            <a:pPr algn="l">
              <a:spcAft>
                <a:spcPts val="1200"/>
              </a:spcAft>
            </a:pPr>
            <a:r>
              <a:rPr lang="en-US" sz="2400" b="1" dirty="0"/>
              <a:t>Strategic Goal 5: </a:t>
            </a:r>
            <a:r>
              <a:rPr lang="en-US" sz="2400" dirty="0"/>
              <a:t>Strengthen and enhance the </a:t>
            </a:r>
            <a:r>
              <a:rPr lang="en-US" sz="2400" u="sng" dirty="0"/>
              <a:t>effectiveness and efficiency of Maryland’s workforce system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81B01FC-C96E-794A-A9A2-0BEE0293F6BF}"/>
              </a:ext>
            </a:extLst>
          </p:cNvPr>
          <p:cNvCxnSpPr>
            <a:cxnSpLocks/>
          </p:cNvCxnSpPr>
          <p:nvPr/>
        </p:nvCxnSpPr>
        <p:spPr>
          <a:xfrm>
            <a:off x="6108540" y="1785348"/>
            <a:ext cx="2155784" cy="3145467"/>
          </a:xfrm>
          <a:prstGeom prst="straightConnector1">
            <a:avLst/>
          </a:prstGeom>
          <a:noFill/>
          <a:ln w="12700" cap="flat">
            <a:solidFill>
              <a:srgbClr val="FF000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86DD65-4FAC-4E4E-8E67-2FB8D4438C08}"/>
              </a:ext>
            </a:extLst>
          </p:cNvPr>
          <p:cNvCxnSpPr>
            <a:cxnSpLocks/>
          </p:cNvCxnSpPr>
          <p:nvPr/>
        </p:nvCxnSpPr>
        <p:spPr>
          <a:xfrm>
            <a:off x="6108540" y="6639339"/>
            <a:ext cx="2273460" cy="1673213"/>
          </a:xfrm>
          <a:prstGeom prst="straightConnector1">
            <a:avLst/>
          </a:prstGeom>
          <a:noFill/>
          <a:ln w="12700" cap="flat">
            <a:solidFill>
              <a:srgbClr val="FF000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290CA66-B062-254E-B4F0-708564FE8776}"/>
              </a:ext>
            </a:extLst>
          </p:cNvPr>
          <p:cNvCxnSpPr>
            <a:cxnSpLocks/>
          </p:cNvCxnSpPr>
          <p:nvPr/>
        </p:nvCxnSpPr>
        <p:spPr>
          <a:xfrm flipH="1">
            <a:off x="6108540" y="2951544"/>
            <a:ext cx="2155785" cy="4504995"/>
          </a:xfrm>
          <a:prstGeom prst="straightConnector1">
            <a:avLst/>
          </a:prstGeom>
          <a:noFill/>
          <a:ln w="12700" cap="flat">
            <a:solidFill>
              <a:srgbClr val="FF000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6B4CC5A-8C58-1344-9E50-06444E67EEB3}"/>
              </a:ext>
            </a:extLst>
          </p:cNvPr>
          <p:cNvCxnSpPr>
            <a:cxnSpLocks/>
          </p:cNvCxnSpPr>
          <p:nvPr/>
        </p:nvCxnSpPr>
        <p:spPr>
          <a:xfrm>
            <a:off x="6663160" y="5549346"/>
            <a:ext cx="1601164" cy="0"/>
          </a:xfrm>
          <a:prstGeom prst="straightConnector1">
            <a:avLst/>
          </a:prstGeom>
          <a:noFill/>
          <a:ln w="12700" cap="flat">
            <a:solidFill>
              <a:srgbClr val="FF000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D5BE810-B127-6A48-AB76-EA3D2896DE9C}"/>
              </a:ext>
            </a:extLst>
          </p:cNvPr>
          <p:cNvCxnSpPr>
            <a:cxnSpLocks/>
          </p:cNvCxnSpPr>
          <p:nvPr/>
        </p:nvCxnSpPr>
        <p:spPr>
          <a:xfrm>
            <a:off x="5890068" y="3963271"/>
            <a:ext cx="2278766" cy="1247172"/>
          </a:xfrm>
          <a:prstGeom prst="straightConnector1">
            <a:avLst/>
          </a:prstGeom>
          <a:noFill/>
          <a:ln w="12700" cap="flat">
            <a:solidFill>
              <a:srgbClr val="FF000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99DF5A3-D4AF-AB47-81A0-BA23519AEA53}"/>
              </a:ext>
            </a:extLst>
          </p:cNvPr>
          <p:cNvSpPr txBox="1"/>
          <p:nvPr/>
        </p:nvSpPr>
        <p:spPr>
          <a:xfrm>
            <a:off x="356243" y="491350"/>
            <a:ext cx="6998714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spc="0" normalizeH="0" baseline="0" dirty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State and Local Goals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F5EE7FC-3C3A-EA4E-9BDA-9DA34B0347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510538"/>
              </p:ext>
            </p:extLst>
          </p:nvPr>
        </p:nvGraphicFramePr>
        <p:xfrm>
          <a:off x="5295172" y="491350"/>
          <a:ext cx="10271879" cy="926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Document" r:id="rId4" imgW="5943600" imgH="5359400" progId="Word.Document.12">
                  <p:embed/>
                </p:oleObj>
              </mc:Choice>
              <mc:Fallback>
                <p:oleObj name="Document" r:id="rId4" imgW="5943600" imgH="5359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95172" y="491350"/>
                        <a:ext cx="10271879" cy="926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7512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5E0EDEE-042B-BD45-B12D-B310B609A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2019 SWIP Action Plan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1ADC048-E10A-1B41-8E7C-A0FA4D22DA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730831"/>
              </p:ext>
            </p:extLst>
          </p:nvPr>
        </p:nvGraphicFramePr>
        <p:xfrm>
          <a:off x="5336770" y="10065"/>
          <a:ext cx="7435273" cy="9743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Document" r:id="rId3" imgW="5943600" imgH="8153400" progId="Word.Document.12">
                  <p:embed/>
                </p:oleObj>
              </mc:Choice>
              <mc:Fallback>
                <p:oleObj name="Document" r:id="rId3" imgW="5943600" imgH="8153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6770" y="10065"/>
                        <a:ext cx="7435273" cy="9743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871159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ditorial">
  <a:themeElements>
    <a:clrScheme name="Editorial">
      <a:dk1>
        <a:srgbClr val="000000"/>
      </a:dk1>
      <a:lt1>
        <a:srgbClr val="FFFFFF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363</Words>
  <Application>Microsoft Macintosh PowerPoint</Application>
  <PresentationFormat>Custom</PresentationFormat>
  <Paragraphs>157</Paragraphs>
  <Slides>12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Didot</vt:lpstr>
      <vt:lpstr>Helvetica</vt:lpstr>
      <vt:lpstr>Helvetica Neue</vt:lpstr>
      <vt:lpstr>Palatino</vt:lpstr>
      <vt:lpstr>Zapf Dingbats</vt:lpstr>
      <vt:lpstr>Editorial</vt:lpstr>
      <vt:lpstr>Microsoft Word Document</vt:lpstr>
      <vt:lpstr>Susquehanna Workforce Innovation Partnership</vt:lpstr>
      <vt:lpstr>Introductions</vt:lpstr>
      <vt:lpstr>PowerPoint Presentation</vt:lpstr>
      <vt:lpstr>FY2018 Progress</vt:lpstr>
      <vt:lpstr>Soft Skills In Demand</vt:lpstr>
      <vt:lpstr>Other Common Soft Skills In Demand</vt:lpstr>
      <vt:lpstr>FY2018 Progress</vt:lpstr>
      <vt:lpstr>PowerPoint Presentation</vt:lpstr>
      <vt:lpstr>2019 SWIP Action Plan</vt:lpstr>
      <vt:lpstr>Benchmark Baseline</vt:lpstr>
      <vt:lpstr>Today’s Discussion</vt:lpstr>
      <vt:lpstr>FY2018 SWIP Operator’s Actions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Susquehanna Workforce Innovation Partnership</dc:title>
  <cp:lastModifiedBy>Joan Michel</cp:lastModifiedBy>
  <cp:revision>24</cp:revision>
  <cp:lastPrinted>2018-02-13T14:10:39Z</cp:lastPrinted>
  <dcterms:modified xsi:type="dcterms:W3CDTF">2018-05-08T16:38:56Z</dcterms:modified>
</cp:coreProperties>
</file>