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4" r:id="rId2"/>
    <p:sldId id="268" r:id="rId3"/>
    <p:sldId id="271" r:id="rId4"/>
    <p:sldId id="265" r:id="rId5"/>
    <p:sldId id="272" r:id="rId6"/>
    <p:sldId id="275" r:id="rId7"/>
    <p:sldId id="387" r:id="rId8"/>
    <p:sldId id="388" r:id="rId9"/>
    <p:sldId id="389" r:id="rId10"/>
    <p:sldId id="390" r:id="rId11"/>
    <p:sldId id="391" r:id="rId12"/>
    <p:sldId id="392" r:id="rId13"/>
    <p:sldId id="274"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67"/>
    <p:restoredTop sz="79689"/>
  </p:normalViewPr>
  <p:slideViewPr>
    <p:cSldViewPr snapToGrid="0" snapToObjects="1">
      <p:cViewPr varScale="1">
        <p:scale>
          <a:sx n="109" d="100"/>
          <a:sy n="109" d="100"/>
        </p:scale>
        <p:origin x="-1552" y="-1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8AB60-87A7-BD48-BEAD-FBC276F5A5C7}" type="datetimeFigureOut">
              <a:rPr lang="en-US" smtClean="0"/>
              <a:t>11/13/18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0B98D3-392D-004E-841E-109827A21482}" type="slidenum">
              <a:rPr lang="en-US" smtClean="0"/>
              <a:t>‹#›</a:t>
            </a:fld>
            <a:endParaRPr lang="en-US"/>
          </a:p>
        </p:txBody>
      </p:sp>
    </p:spTree>
    <p:extLst>
      <p:ext uri="{BB962C8B-B14F-4D97-AF65-F5344CB8AC3E}">
        <p14:creationId xmlns:p14="http://schemas.microsoft.com/office/powerpoint/2010/main" val="718070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49C3A-5C0F-42C5-B118-BFF26230FCF8}" type="slidenum">
              <a:rPr lang="en-US" smtClean="0"/>
              <a:t>7</a:t>
            </a:fld>
            <a:endParaRPr lang="en-US"/>
          </a:p>
        </p:txBody>
      </p:sp>
    </p:spTree>
    <p:extLst>
      <p:ext uri="{BB962C8B-B14F-4D97-AF65-F5344CB8AC3E}">
        <p14:creationId xmlns:p14="http://schemas.microsoft.com/office/powerpoint/2010/main" val="6767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B98D3-392D-004E-841E-109827A21482}" type="slidenum">
              <a:rPr lang="en-US" smtClean="0"/>
              <a:t>14</a:t>
            </a:fld>
            <a:endParaRPr lang="en-US"/>
          </a:p>
        </p:txBody>
      </p:sp>
    </p:spTree>
    <p:extLst>
      <p:ext uri="{BB962C8B-B14F-4D97-AF65-F5344CB8AC3E}">
        <p14:creationId xmlns:p14="http://schemas.microsoft.com/office/powerpoint/2010/main" val="4163962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DFA2C0-6A29-9346-89CF-40BAD959E9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8A57B9B-7BAE-E746-9AAC-E4FEB7CF07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86CBA8AE-B9F2-BB47-9EF4-B452E91F7AA2}"/>
              </a:ext>
            </a:extLst>
          </p:cNvPr>
          <p:cNvSpPr>
            <a:spLocks noGrp="1"/>
          </p:cNvSpPr>
          <p:nvPr>
            <p:ph type="dt" sz="half" idx="10"/>
          </p:nvPr>
        </p:nvSpPr>
        <p:spPr/>
        <p:txBody>
          <a:bodyPr/>
          <a:lstStyle/>
          <a:p>
            <a:fld id="{7566D4D6-CC1B-B249-99A4-8F0B29DA8ADB}" type="datetime1">
              <a:rPr lang="en-US" smtClean="0"/>
              <a:t>11/13/18</a:t>
            </a:fld>
            <a:endParaRPr lang="en-US"/>
          </a:p>
        </p:txBody>
      </p:sp>
      <p:sp>
        <p:nvSpPr>
          <p:cNvPr id="5" name="Footer Placeholder 4">
            <a:extLst>
              <a:ext uri="{FF2B5EF4-FFF2-40B4-BE49-F238E27FC236}">
                <a16:creationId xmlns:a16="http://schemas.microsoft.com/office/drawing/2014/main" xmlns="" id="{5A90BDC2-599A-4344-9393-B7C7AE8CB5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4E1DF54-B6B6-9A4E-854E-30F9C10E6EEE}"/>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4241357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0FF7AA-A0C5-594A-95F6-D326955E75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5A1E9B1-F0AD-2443-95B6-245B2A740C0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ABECC10-2C9E-2540-9D52-228943641C35}"/>
              </a:ext>
            </a:extLst>
          </p:cNvPr>
          <p:cNvSpPr>
            <a:spLocks noGrp="1"/>
          </p:cNvSpPr>
          <p:nvPr>
            <p:ph type="dt" sz="half" idx="10"/>
          </p:nvPr>
        </p:nvSpPr>
        <p:spPr/>
        <p:txBody>
          <a:bodyPr/>
          <a:lstStyle/>
          <a:p>
            <a:fld id="{75D20611-007F-304E-8EEC-E627ED8A9D79}" type="datetime1">
              <a:rPr lang="en-US" smtClean="0"/>
              <a:t>11/13/18</a:t>
            </a:fld>
            <a:endParaRPr lang="en-US"/>
          </a:p>
        </p:txBody>
      </p:sp>
      <p:sp>
        <p:nvSpPr>
          <p:cNvPr id="5" name="Footer Placeholder 4">
            <a:extLst>
              <a:ext uri="{FF2B5EF4-FFF2-40B4-BE49-F238E27FC236}">
                <a16:creationId xmlns:a16="http://schemas.microsoft.com/office/drawing/2014/main" xmlns="" id="{005A96F0-F180-9F4A-B07A-9ECD61D489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7A6BE62-6457-5145-AE89-7D7CDF83A73F}"/>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216988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C1E958B-FAAE-EC43-B5C5-6B4628E891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709230B9-7E31-FA4B-A612-E64C56EC059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A65238E-30E0-1646-BA66-55865EA60F4F}"/>
              </a:ext>
            </a:extLst>
          </p:cNvPr>
          <p:cNvSpPr>
            <a:spLocks noGrp="1"/>
          </p:cNvSpPr>
          <p:nvPr>
            <p:ph type="dt" sz="half" idx="10"/>
          </p:nvPr>
        </p:nvSpPr>
        <p:spPr/>
        <p:txBody>
          <a:bodyPr/>
          <a:lstStyle/>
          <a:p>
            <a:fld id="{3E5AF71D-6529-1D4C-82FC-7546E41CA1E9}" type="datetime1">
              <a:rPr lang="en-US" smtClean="0"/>
              <a:t>11/13/18</a:t>
            </a:fld>
            <a:endParaRPr lang="en-US"/>
          </a:p>
        </p:txBody>
      </p:sp>
      <p:sp>
        <p:nvSpPr>
          <p:cNvPr id="5" name="Footer Placeholder 4">
            <a:extLst>
              <a:ext uri="{FF2B5EF4-FFF2-40B4-BE49-F238E27FC236}">
                <a16:creationId xmlns:a16="http://schemas.microsoft.com/office/drawing/2014/main" xmlns="" id="{DB374A51-A4A2-6F4B-B791-67BCB77C0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5576E5C-C01F-D141-A7F3-670612A1ECE8}"/>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810873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F5A255-85A3-3241-A226-44E2E3288C2E}"/>
              </a:ext>
            </a:extLst>
          </p:cNvPr>
          <p:cNvSpPr>
            <a:spLocks noGrp="1"/>
          </p:cNvSpPr>
          <p:nvPr>
            <p:ph type="title"/>
          </p:nvPr>
        </p:nvSpPr>
        <p:spPr>
          <a:xfrm>
            <a:off x="838200" y="365125"/>
            <a:ext cx="8099066"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xmlns="" id="{68905039-7875-2B4C-943E-7572315B28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55C1A44-DE35-EE46-8336-BF238D93F87A}"/>
              </a:ext>
            </a:extLst>
          </p:cNvPr>
          <p:cNvSpPr>
            <a:spLocks noGrp="1"/>
          </p:cNvSpPr>
          <p:nvPr>
            <p:ph type="dt" sz="half" idx="10"/>
          </p:nvPr>
        </p:nvSpPr>
        <p:spPr/>
        <p:txBody>
          <a:bodyPr/>
          <a:lstStyle/>
          <a:p>
            <a:r>
              <a:rPr lang="en-US" dirty="0"/>
              <a:t>August 9, 2018 Core Partner Meeting</a:t>
            </a:r>
          </a:p>
        </p:txBody>
      </p:sp>
      <p:sp>
        <p:nvSpPr>
          <p:cNvPr id="5" name="Footer Placeholder 4">
            <a:extLst>
              <a:ext uri="{FF2B5EF4-FFF2-40B4-BE49-F238E27FC236}">
                <a16:creationId xmlns:a16="http://schemas.microsoft.com/office/drawing/2014/main" xmlns="" id="{C0C32D46-BB80-C64B-9CF0-FECDFBB4A11F}"/>
              </a:ext>
            </a:extLst>
          </p:cNvPr>
          <p:cNvSpPr>
            <a:spLocks noGrp="1"/>
          </p:cNvSpPr>
          <p:nvPr>
            <p:ph type="ftr" sz="quarter" idx="11"/>
          </p:nvPr>
        </p:nvSpPr>
        <p:spPr/>
        <p:txBody>
          <a:bodyPr/>
          <a:lstStyle/>
          <a:p>
            <a:r>
              <a:rPr lang="en-US" dirty="0"/>
              <a:t>Susquehanna Workforce Innovation Partnership</a:t>
            </a:r>
          </a:p>
        </p:txBody>
      </p:sp>
      <p:sp>
        <p:nvSpPr>
          <p:cNvPr id="6" name="Slide Number Placeholder 5">
            <a:extLst>
              <a:ext uri="{FF2B5EF4-FFF2-40B4-BE49-F238E27FC236}">
                <a16:creationId xmlns:a16="http://schemas.microsoft.com/office/drawing/2014/main" xmlns="" id="{B1C54AF0-BD53-664D-A170-3E386FCB13AA}"/>
              </a:ext>
            </a:extLst>
          </p:cNvPr>
          <p:cNvSpPr>
            <a:spLocks noGrp="1"/>
          </p:cNvSpPr>
          <p:nvPr>
            <p:ph type="sldNum" sz="quarter" idx="12"/>
          </p:nvPr>
        </p:nvSpPr>
        <p:spPr/>
        <p:txBody>
          <a:bodyPr/>
          <a:lstStyle>
            <a:lvl1pPr>
              <a:defRPr/>
            </a:lvl1pPr>
          </a:lstStyle>
          <a:p>
            <a:fld id="{8782FD7B-B315-6345-9BD6-C7F158283518}" type="slidenum">
              <a:rPr lang="en-US" smtClean="0"/>
              <a:pPr/>
              <a:t>‹#›</a:t>
            </a:fld>
            <a:endParaRPr lang="en-US" dirty="0"/>
          </a:p>
        </p:txBody>
      </p:sp>
      <p:pic>
        <p:nvPicPr>
          <p:cNvPr id="7" name="teamwork graphic.png" descr="teamwork graphic.png">
            <a:extLst>
              <a:ext uri="{FF2B5EF4-FFF2-40B4-BE49-F238E27FC236}">
                <a16:creationId xmlns:a16="http://schemas.microsoft.com/office/drawing/2014/main" xmlns="" id="{B7685D75-1A99-CE42-9DE7-7488E0B24E0D}"/>
              </a:ext>
            </a:extLst>
          </p:cNvPr>
          <p:cNvPicPr>
            <a:picLocks noChangeAspect="1"/>
          </p:cNvPicPr>
          <p:nvPr userDrawn="1"/>
        </p:nvPicPr>
        <p:blipFill>
          <a:blip r:embed="rId2">
            <a:extLst/>
          </a:blip>
          <a:stretch>
            <a:fillRect/>
          </a:stretch>
        </p:blipFill>
        <p:spPr>
          <a:xfrm>
            <a:off x="9060181" y="457518"/>
            <a:ext cx="2681045" cy="1140776"/>
          </a:xfrm>
          <a:prstGeom prst="rect">
            <a:avLst/>
          </a:prstGeom>
          <a:ln w="12700">
            <a:miter lim="400000"/>
          </a:ln>
        </p:spPr>
      </p:pic>
    </p:spTree>
    <p:extLst>
      <p:ext uri="{BB962C8B-B14F-4D97-AF65-F5344CB8AC3E}">
        <p14:creationId xmlns:p14="http://schemas.microsoft.com/office/powerpoint/2010/main" val="122924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0A18DC-155B-2342-AA74-7212B744FC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2D1C302-3812-4E48-A9A6-3836CF03B5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F627AA12-C631-9649-B033-B246C56EA00C}"/>
              </a:ext>
            </a:extLst>
          </p:cNvPr>
          <p:cNvSpPr>
            <a:spLocks noGrp="1"/>
          </p:cNvSpPr>
          <p:nvPr>
            <p:ph type="dt" sz="half" idx="10"/>
          </p:nvPr>
        </p:nvSpPr>
        <p:spPr/>
        <p:txBody>
          <a:bodyPr/>
          <a:lstStyle/>
          <a:p>
            <a:fld id="{D7932B3F-8112-9349-8531-F42F05C181E7}" type="datetime1">
              <a:rPr lang="en-US" smtClean="0"/>
              <a:t>11/13/18</a:t>
            </a:fld>
            <a:endParaRPr lang="en-US"/>
          </a:p>
        </p:txBody>
      </p:sp>
      <p:sp>
        <p:nvSpPr>
          <p:cNvPr id="5" name="Footer Placeholder 4">
            <a:extLst>
              <a:ext uri="{FF2B5EF4-FFF2-40B4-BE49-F238E27FC236}">
                <a16:creationId xmlns:a16="http://schemas.microsoft.com/office/drawing/2014/main" xmlns="" id="{1EEDE6FB-EED5-1B41-99C6-2163E56C3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E664930-08FC-8D4B-8893-7E2EE046C8E1}"/>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3456098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0DE426-0A10-6441-B644-734C835861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51F6501-D9B9-6A4B-8948-DF0EEF2584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20128FB-4AD1-2449-AE59-A0C6F8BFF92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CA78D7-8B65-8E46-882A-4F2ABE23A537}"/>
              </a:ext>
            </a:extLst>
          </p:cNvPr>
          <p:cNvSpPr>
            <a:spLocks noGrp="1"/>
          </p:cNvSpPr>
          <p:nvPr>
            <p:ph type="dt" sz="half" idx="10"/>
          </p:nvPr>
        </p:nvSpPr>
        <p:spPr/>
        <p:txBody>
          <a:bodyPr/>
          <a:lstStyle/>
          <a:p>
            <a:fld id="{31655C38-4133-D24C-A77E-B9AFACE52D19}" type="datetime1">
              <a:rPr lang="en-US" smtClean="0"/>
              <a:t>11/13/18</a:t>
            </a:fld>
            <a:endParaRPr lang="en-US"/>
          </a:p>
        </p:txBody>
      </p:sp>
      <p:sp>
        <p:nvSpPr>
          <p:cNvPr id="6" name="Footer Placeholder 5">
            <a:extLst>
              <a:ext uri="{FF2B5EF4-FFF2-40B4-BE49-F238E27FC236}">
                <a16:creationId xmlns:a16="http://schemas.microsoft.com/office/drawing/2014/main" xmlns="" id="{F4476BC3-581F-584C-9D8C-79E720CA01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7B1F1A0-47A5-704B-88BE-DA2CE50A4501}"/>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310998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BED905-BBFD-A343-9280-3D80BD5A5B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B1AD2A4-DD3E-8B4C-8892-2ACF87F8E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18124EBA-1F9F-8449-ABDD-0DD3CC02373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ACDD1BB-F9BD-8B4A-A39D-0CDD56D915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16FA005-7C59-FE4A-8F69-6AE0616E8F3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4A76224-C7FD-244A-9B01-94F11C2560E5}"/>
              </a:ext>
            </a:extLst>
          </p:cNvPr>
          <p:cNvSpPr>
            <a:spLocks noGrp="1"/>
          </p:cNvSpPr>
          <p:nvPr>
            <p:ph type="dt" sz="half" idx="10"/>
          </p:nvPr>
        </p:nvSpPr>
        <p:spPr/>
        <p:txBody>
          <a:bodyPr/>
          <a:lstStyle/>
          <a:p>
            <a:fld id="{43F4A9DA-7423-1B43-A852-8EBAF0029C67}" type="datetime1">
              <a:rPr lang="en-US" smtClean="0"/>
              <a:t>11/13/18</a:t>
            </a:fld>
            <a:endParaRPr lang="en-US"/>
          </a:p>
        </p:txBody>
      </p:sp>
      <p:sp>
        <p:nvSpPr>
          <p:cNvPr id="8" name="Footer Placeholder 7">
            <a:extLst>
              <a:ext uri="{FF2B5EF4-FFF2-40B4-BE49-F238E27FC236}">
                <a16:creationId xmlns:a16="http://schemas.microsoft.com/office/drawing/2014/main" xmlns="" id="{48219187-D238-EF4C-91EE-9821CE9F0B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000400E-1F33-DD4B-B18B-A54FE760742A}"/>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441802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463BC5-66E2-3440-AC94-136D26E066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3AF0A99-D971-9B4A-8258-B488F2420FED}"/>
              </a:ext>
            </a:extLst>
          </p:cNvPr>
          <p:cNvSpPr>
            <a:spLocks noGrp="1"/>
          </p:cNvSpPr>
          <p:nvPr>
            <p:ph type="dt" sz="half" idx="10"/>
          </p:nvPr>
        </p:nvSpPr>
        <p:spPr/>
        <p:txBody>
          <a:bodyPr/>
          <a:lstStyle/>
          <a:p>
            <a:fld id="{3296BDDD-2E1B-E049-9F5C-921667CD3EC9}" type="datetime1">
              <a:rPr lang="en-US" smtClean="0"/>
              <a:t>11/13/18</a:t>
            </a:fld>
            <a:endParaRPr lang="en-US"/>
          </a:p>
        </p:txBody>
      </p:sp>
      <p:sp>
        <p:nvSpPr>
          <p:cNvPr id="4" name="Footer Placeholder 3">
            <a:extLst>
              <a:ext uri="{FF2B5EF4-FFF2-40B4-BE49-F238E27FC236}">
                <a16:creationId xmlns:a16="http://schemas.microsoft.com/office/drawing/2014/main" xmlns="" id="{7D6C0087-C2BB-624A-9288-7B8E397AA1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C0956EF-20F2-FA44-B0BF-680DE799F865}"/>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413679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DFDDA4D-70F5-1847-80B3-6B5B91C0D521}"/>
              </a:ext>
            </a:extLst>
          </p:cNvPr>
          <p:cNvSpPr>
            <a:spLocks noGrp="1"/>
          </p:cNvSpPr>
          <p:nvPr>
            <p:ph type="dt" sz="half" idx="10"/>
          </p:nvPr>
        </p:nvSpPr>
        <p:spPr/>
        <p:txBody>
          <a:bodyPr/>
          <a:lstStyle/>
          <a:p>
            <a:fld id="{E97597D6-50A7-EF43-958E-D178871A0348}" type="datetime1">
              <a:rPr lang="en-US" smtClean="0"/>
              <a:t>11/13/18</a:t>
            </a:fld>
            <a:endParaRPr lang="en-US"/>
          </a:p>
        </p:txBody>
      </p:sp>
      <p:sp>
        <p:nvSpPr>
          <p:cNvPr id="3" name="Footer Placeholder 2">
            <a:extLst>
              <a:ext uri="{FF2B5EF4-FFF2-40B4-BE49-F238E27FC236}">
                <a16:creationId xmlns:a16="http://schemas.microsoft.com/office/drawing/2014/main" xmlns="" id="{1E79D3CE-2162-B945-B9B2-758527F155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F6780C3-239B-0F46-B91F-94BF010FA6B0}"/>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28684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49348E-B37B-D940-AC6C-64F91A12B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B8C5DC2-8AAF-E146-9AF1-ECF2B58463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FED55BE-5C44-2C46-9017-FF8BB1768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0EF4DFC-4B73-6B45-997D-E2A67780DA5B}"/>
              </a:ext>
            </a:extLst>
          </p:cNvPr>
          <p:cNvSpPr>
            <a:spLocks noGrp="1"/>
          </p:cNvSpPr>
          <p:nvPr>
            <p:ph type="dt" sz="half" idx="10"/>
          </p:nvPr>
        </p:nvSpPr>
        <p:spPr/>
        <p:txBody>
          <a:bodyPr/>
          <a:lstStyle/>
          <a:p>
            <a:fld id="{96F43ABC-9568-314A-90CD-428D13277105}" type="datetime1">
              <a:rPr lang="en-US" smtClean="0"/>
              <a:t>11/13/18</a:t>
            </a:fld>
            <a:endParaRPr lang="en-US"/>
          </a:p>
        </p:txBody>
      </p:sp>
      <p:sp>
        <p:nvSpPr>
          <p:cNvPr id="6" name="Footer Placeholder 5">
            <a:extLst>
              <a:ext uri="{FF2B5EF4-FFF2-40B4-BE49-F238E27FC236}">
                <a16:creationId xmlns:a16="http://schemas.microsoft.com/office/drawing/2014/main" xmlns="" id="{7A40A0F7-1428-9B40-BC3A-7882428819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6D66D19-B9E2-3247-A983-7050DBEB91C2}"/>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3894669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84664F-F4DF-9A4E-A011-20937154F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909B39FE-EAC8-CA46-8D57-BB81D0BB40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0EA15728-F54C-CE4F-9A3E-8A4266F0BB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56849AA-8755-7E4E-B451-81896CDCA458}"/>
              </a:ext>
            </a:extLst>
          </p:cNvPr>
          <p:cNvSpPr>
            <a:spLocks noGrp="1"/>
          </p:cNvSpPr>
          <p:nvPr>
            <p:ph type="dt" sz="half" idx="10"/>
          </p:nvPr>
        </p:nvSpPr>
        <p:spPr/>
        <p:txBody>
          <a:bodyPr/>
          <a:lstStyle/>
          <a:p>
            <a:fld id="{9B66A7F6-F91E-6348-853D-92044AC3A2E5}" type="datetime1">
              <a:rPr lang="en-US" smtClean="0"/>
              <a:t>11/13/18</a:t>
            </a:fld>
            <a:endParaRPr lang="en-US"/>
          </a:p>
        </p:txBody>
      </p:sp>
      <p:sp>
        <p:nvSpPr>
          <p:cNvPr id="6" name="Footer Placeholder 5">
            <a:extLst>
              <a:ext uri="{FF2B5EF4-FFF2-40B4-BE49-F238E27FC236}">
                <a16:creationId xmlns:a16="http://schemas.microsoft.com/office/drawing/2014/main" xmlns="" id="{74044CFA-6C7D-DC49-89DE-22638082E2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DA6C633-BEC7-474A-B365-E83EDB781233}"/>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4963131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BC9B5CD-D913-6B44-B86C-CAA6BD2EB0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0AEC9E5-E522-164B-BA35-36B1F6A928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9CCA82B-9AA4-3F41-982B-7FB48B937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August 9, 2018 Core Partner Meeting</a:t>
            </a:r>
          </a:p>
        </p:txBody>
      </p:sp>
      <p:sp>
        <p:nvSpPr>
          <p:cNvPr id="5" name="Footer Placeholder 4">
            <a:extLst>
              <a:ext uri="{FF2B5EF4-FFF2-40B4-BE49-F238E27FC236}">
                <a16:creationId xmlns:a16="http://schemas.microsoft.com/office/drawing/2014/main" xmlns="" id="{D9DBFEAF-F9B0-184B-B013-4971C43F70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Susquehanna Workforce Innovation Partnership</a:t>
            </a:r>
          </a:p>
        </p:txBody>
      </p:sp>
      <p:sp>
        <p:nvSpPr>
          <p:cNvPr id="6" name="Slide Number Placeholder 5">
            <a:extLst>
              <a:ext uri="{FF2B5EF4-FFF2-40B4-BE49-F238E27FC236}">
                <a16:creationId xmlns:a16="http://schemas.microsoft.com/office/drawing/2014/main" xmlns="" id="{AF643DBD-DE51-0642-B76E-8C9392815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12D78-DF7A-A14B-A1A9-36F69BB73663}" type="slidenum">
              <a:rPr lang="en-US" smtClean="0"/>
              <a:t>‹#›</a:t>
            </a:fld>
            <a:endParaRPr lang="en-US"/>
          </a:p>
        </p:txBody>
      </p:sp>
    </p:spTree>
    <p:extLst>
      <p:ext uri="{BB962C8B-B14F-4D97-AF65-F5344CB8AC3E}">
        <p14:creationId xmlns:p14="http://schemas.microsoft.com/office/powerpoint/2010/main" val="181146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EE5D8D74-AD5E-AE44-B427-8C842F56F8CF}"/>
              </a:ext>
            </a:extLst>
          </p:cNvPr>
          <p:cNvSpPr>
            <a:spLocks noGrp="1"/>
          </p:cNvSpPr>
          <p:nvPr>
            <p:ph type="ctrTitle"/>
          </p:nvPr>
        </p:nvSpPr>
        <p:spPr>
          <a:xfrm>
            <a:off x="1524000" y="3538330"/>
            <a:ext cx="9144000" cy="1728870"/>
          </a:xfrm>
        </p:spPr>
        <p:txBody>
          <a:bodyPr>
            <a:normAutofit/>
          </a:bodyPr>
          <a:lstStyle/>
          <a:p>
            <a:r>
              <a:rPr lang="en-US" sz="5400" b="1" dirty="0"/>
              <a:t>Susquehanna Workforce Innovation Partnership</a:t>
            </a:r>
          </a:p>
        </p:txBody>
      </p:sp>
      <p:sp>
        <p:nvSpPr>
          <p:cNvPr id="6" name="Subtitle 5">
            <a:extLst>
              <a:ext uri="{FF2B5EF4-FFF2-40B4-BE49-F238E27FC236}">
                <a16:creationId xmlns:a16="http://schemas.microsoft.com/office/drawing/2014/main" xmlns="" id="{6E9C9B90-F5E9-064B-8F70-C3471FC9BD17}"/>
              </a:ext>
            </a:extLst>
          </p:cNvPr>
          <p:cNvSpPr>
            <a:spLocks noGrp="1"/>
          </p:cNvSpPr>
          <p:nvPr>
            <p:ph type="subTitle" idx="1"/>
          </p:nvPr>
        </p:nvSpPr>
        <p:spPr>
          <a:xfrm>
            <a:off x="1524000" y="5359275"/>
            <a:ext cx="9144000" cy="1097184"/>
          </a:xfrm>
        </p:spPr>
        <p:txBody>
          <a:bodyPr/>
          <a:lstStyle/>
          <a:p>
            <a:r>
              <a:rPr lang="en-US" dirty="0"/>
              <a:t>Quarterly Meeting</a:t>
            </a:r>
          </a:p>
          <a:p>
            <a:r>
              <a:rPr lang="en-US" dirty="0"/>
              <a:t>November 13, 2018</a:t>
            </a:r>
          </a:p>
        </p:txBody>
      </p:sp>
      <p:sp>
        <p:nvSpPr>
          <p:cNvPr id="4" name="Slide Number Placeholder 3">
            <a:extLst>
              <a:ext uri="{FF2B5EF4-FFF2-40B4-BE49-F238E27FC236}">
                <a16:creationId xmlns:a16="http://schemas.microsoft.com/office/drawing/2014/main" xmlns="" id="{F76B8233-DD5E-854C-B28E-9BB35476FF61}"/>
              </a:ext>
            </a:extLst>
          </p:cNvPr>
          <p:cNvSpPr>
            <a:spLocks noGrp="1"/>
          </p:cNvSpPr>
          <p:nvPr>
            <p:ph type="sldNum" sz="quarter" idx="12"/>
          </p:nvPr>
        </p:nvSpPr>
        <p:spPr/>
        <p:txBody>
          <a:bodyPr/>
          <a:lstStyle/>
          <a:p>
            <a:fld id="{8782FD7B-B315-6345-9BD6-C7F158283518}" type="slidenum">
              <a:rPr lang="en-US" smtClean="0"/>
              <a:pPr/>
              <a:t>1</a:t>
            </a:fld>
            <a:endParaRPr lang="en-US" dirty="0"/>
          </a:p>
        </p:txBody>
      </p:sp>
      <p:sp>
        <p:nvSpPr>
          <p:cNvPr id="7" name="November 14, 2017">
            <a:extLst>
              <a:ext uri="{FF2B5EF4-FFF2-40B4-BE49-F238E27FC236}">
                <a16:creationId xmlns:a16="http://schemas.microsoft.com/office/drawing/2014/main" xmlns="" id="{F412C70C-C757-B34A-A291-496A588F314A}"/>
              </a:ext>
            </a:extLst>
          </p:cNvPr>
          <p:cNvSpPr txBox="1">
            <a:spLocks/>
          </p:cNvSpPr>
          <p:nvPr/>
        </p:nvSpPr>
        <p:spPr>
          <a:xfrm>
            <a:off x="374650" y="8827204"/>
            <a:ext cx="12255500" cy="3795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May 8, 2018</a:t>
            </a:r>
            <a:endParaRPr lang="en-US" dirty="0"/>
          </a:p>
        </p:txBody>
      </p:sp>
      <p:sp>
        <p:nvSpPr>
          <p:cNvPr id="9" name="Quarterly Meeting">
            <a:extLst>
              <a:ext uri="{FF2B5EF4-FFF2-40B4-BE49-F238E27FC236}">
                <a16:creationId xmlns:a16="http://schemas.microsoft.com/office/drawing/2014/main" xmlns="" id="{6332C9DC-3665-FB4B-B848-24B6F5283A0E}"/>
              </a:ext>
            </a:extLst>
          </p:cNvPr>
          <p:cNvSpPr txBox="1">
            <a:spLocks/>
          </p:cNvSpPr>
          <p:nvPr/>
        </p:nvSpPr>
        <p:spPr>
          <a:xfrm>
            <a:off x="355600" y="8001000"/>
            <a:ext cx="12293600" cy="5080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Quarterly Meeting</a:t>
            </a:r>
          </a:p>
        </p:txBody>
      </p:sp>
      <p:pic>
        <p:nvPicPr>
          <p:cNvPr id="10" name="teamwork graphic.png" descr="teamwork graphic.png">
            <a:extLst>
              <a:ext uri="{FF2B5EF4-FFF2-40B4-BE49-F238E27FC236}">
                <a16:creationId xmlns:a16="http://schemas.microsoft.com/office/drawing/2014/main" xmlns="" id="{C70C23EB-8A30-6D47-80E7-0A8DE16D0AC0}"/>
              </a:ext>
            </a:extLst>
          </p:cNvPr>
          <p:cNvPicPr>
            <a:picLocks noChangeAspect="1"/>
          </p:cNvPicPr>
          <p:nvPr/>
        </p:nvPicPr>
        <p:blipFill>
          <a:blip r:embed="rId2">
            <a:extLst/>
          </a:blip>
          <a:stretch>
            <a:fillRect/>
          </a:stretch>
        </p:blipFill>
        <p:spPr>
          <a:xfrm>
            <a:off x="2306672" y="171702"/>
            <a:ext cx="7568848" cy="2967300"/>
          </a:xfrm>
          <a:prstGeom prst="rect">
            <a:avLst/>
          </a:prstGeom>
          <a:ln w="12700">
            <a:miter lim="400000"/>
          </a:ln>
        </p:spPr>
      </p:pic>
    </p:spTree>
    <p:extLst>
      <p:ext uri="{BB962C8B-B14F-4D97-AF65-F5344CB8AC3E}">
        <p14:creationId xmlns:p14="http://schemas.microsoft.com/office/powerpoint/2010/main" val="321546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3DA592-7CC5-EB4C-8D45-810E2EDA2DE5}"/>
              </a:ext>
            </a:extLst>
          </p:cNvPr>
          <p:cNvSpPr>
            <a:spLocks noGrp="1"/>
          </p:cNvSpPr>
          <p:nvPr>
            <p:ph type="title"/>
          </p:nvPr>
        </p:nvSpPr>
        <p:spPr/>
        <p:txBody>
          <a:bodyPr/>
          <a:lstStyle/>
          <a:p>
            <a:r>
              <a:rPr lang="en-US" b="1" dirty="0"/>
              <a:t>Soft Skills Training</a:t>
            </a:r>
          </a:p>
        </p:txBody>
      </p:sp>
      <p:sp>
        <p:nvSpPr>
          <p:cNvPr id="3" name="Content Placeholder 2">
            <a:extLst>
              <a:ext uri="{FF2B5EF4-FFF2-40B4-BE49-F238E27FC236}">
                <a16:creationId xmlns:a16="http://schemas.microsoft.com/office/drawing/2014/main" xmlns="" id="{5C69438C-D704-4B4A-9FC2-325107457E4B}"/>
              </a:ext>
            </a:extLst>
          </p:cNvPr>
          <p:cNvSpPr>
            <a:spLocks noGrp="1"/>
          </p:cNvSpPr>
          <p:nvPr>
            <p:ph idx="1"/>
          </p:nvPr>
        </p:nvSpPr>
        <p:spPr/>
        <p:txBody>
          <a:bodyPr>
            <a:normAutofit/>
          </a:bodyPr>
          <a:lstStyle/>
          <a:p>
            <a:r>
              <a:rPr lang="en-US" b="1" dirty="0"/>
              <a:t>FY19 Soft Skills Goals</a:t>
            </a:r>
            <a:r>
              <a:rPr lang="en-US" dirty="0"/>
              <a:t>:</a:t>
            </a:r>
          </a:p>
          <a:p>
            <a:pPr lvl="1"/>
            <a:r>
              <a:rPr lang="en-US" sz="2800" dirty="0"/>
              <a:t>Assess baseline data for opportunities to integrate common training </a:t>
            </a:r>
          </a:p>
          <a:p>
            <a:pPr lvl="1"/>
            <a:r>
              <a:rPr lang="en-US" sz="2800" dirty="0"/>
              <a:t>Assess gaps to determine what new training should be offered</a:t>
            </a:r>
          </a:p>
          <a:p>
            <a:pPr lvl="1"/>
            <a:endParaRPr lang="en-US" dirty="0"/>
          </a:p>
          <a:p>
            <a:r>
              <a:rPr lang="en-US" dirty="0"/>
              <a:t>Today’s small group will discuss an opportunity to help identify client strengths, blind spots and self esteem levels</a:t>
            </a:r>
          </a:p>
        </p:txBody>
      </p:sp>
      <p:sp>
        <p:nvSpPr>
          <p:cNvPr id="4" name="Slide Number Placeholder 3">
            <a:extLst>
              <a:ext uri="{FF2B5EF4-FFF2-40B4-BE49-F238E27FC236}">
                <a16:creationId xmlns:a16="http://schemas.microsoft.com/office/drawing/2014/main" xmlns="" id="{AAA0449B-0CC7-ED44-9C2F-C232FBDD78BE}"/>
              </a:ext>
            </a:extLst>
          </p:cNvPr>
          <p:cNvSpPr>
            <a:spLocks noGrp="1"/>
          </p:cNvSpPr>
          <p:nvPr>
            <p:ph type="sldNum" sz="quarter" idx="12"/>
          </p:nvPr>
        </p:nvSpPr>
        <p:spPr/>
        <p:txBody>
          <a:bodyPr/>
          <a:lstStyle/>
          <a:p>
            <a:fld id="{8782FD7B-B315-6345-9BD6-C7F158283518}" type="slidenum">
              <a:rPr lang="en-US" smtClean="0"/>
              <a:pPr/>
              <a:t>10</a:t>
            </a:fld>
            <a:endParaRPr lang="en-US" dirty="0"/>
          </a:p>
        </p:txBody>
      </p:sp>
    </p:spTree>
    <p:extLst>
      <p:ext uri="{BB962C8B-B14F-4D97-AF65-F5344CB8AC3E}">
        <p14:creationId xmlns:p14="http://schemas.microsoft.com/office/powerpoint/2010/main" val="2652483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Referral Practice</a:t>
            </a:r>
            <a:endParaRPr lang="en-US" dirty="0"/>
          </a:p>
        </p:txBody>
      </p:sp>
      <p:sp>
        <p:nvSpPr>
          <p:cNvPr id="3" name="Content Placeholder 2"/>
          <p:cNvSpPr>
            <a:spLocks noGrp="1"/>
          </p:cNvSpPr>
          <p:nvPr>
            <p:ph idx="1"/>
          </p:nvPr>
        </p:nvSpPr>
        <p:spPr/>
        <p:txBody>
          <a:bodyPr/>
          <a:lstStyle/>
          <a:p>
            <a:r>
              <a:rPr lang="en-US" dirty="0" smtClean="0"/>
              <a:t>Review existing referral forms</a:t>
            </a:r>
          </a:p>
          <a:p>
            <a:r>
              <a:rPr lang="en-US" dirty="0" smtClean="0"/>
              <a:t>Observe other jurisdictions’ processes</a:t>
            </a:r>
          </a:p>
          <a:p>
            <a:r>
              <a:rPr lang="en-US" dirty="0" smtClean="0"/>
              <a:t>Overcome obstacles</a:t>
            </a:r>
            <a:endParaRPr lang="en-US" dirty="0"/>
          </a:p>
        </p:txBody>
      </p:sp>
      <p:sp>
        <p:nvSpPr>
          <p:cNvPr id="4" name="Slide Number Placeholder 3"/>
          <p:cNvSpPr>
            <a:spLocks noGrp="1"/>
          </p:cNvSpPr>
          <p:nvPr>
            <p:ph type="sldNum" sz="quarter" idx="12"/>
          </p:nvPr>
        </p:nvSpPr>
        <p:spPr/>
        <p:txBody>
          <a:bodyPr/>
          <a:lstStyle/>
          <a:p>
            <a:fld id="{8782FD7B-B315-6345-9BD6-C7F158283518}" type="slidenum">
              <a:rPr lang="en-US" smtClean="0"/>
              <a:pPr/>
              <a:t>11</a:t>
            </a:fld>
            <a:endParaRPr lang="en-US" dirty="0"/>
          </a:p>
        </p:txBody>
      </p:sp>
    </p:spTree>
    <p:extLst>
      <p:ext uri="{BB962C8B-B14F-4D97-AF65-F5344CB8AC3E}">
        <p14:creationId xmlns:p14="http://schemas.microsoft.com/office/powerpoint/2010/main" val="1453798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8522"/>
            <a:ext cx="8099066" cy="1325563"/>
          </a:xfrm>
        </p:spPr>
        <p:txBody>
          <a:bodyPr/>
          <a:lstStyle/>
          <a:p>
            <a:r>
              <a:rPr lang="en-US" dirty="0" smtClean="0"/>
              <a:t>Communications</a:t>
            </a:r>
            <a:endParaRPr lang="en-US" dirty="0"/>
          </a:p>
        </p:txBody>
      </p:sp>
      <p:sp>
        <p:nvSpPr>
          <p:cNvPr id="3" name="Content Placeholder 2"/>
          <p:cNvSpPr>
            <a:spLocks noGrp="1"/>
          </p:cNvSpPr>
          <p:nvPr>
            <p:ph idx="1"/>
          </p:nvPr>
        </p:nvSpPr>
        <p:spPr>
          <a:xfrm>
            <a:off x="744986" y="1764231"/>
            <a:ext cx="3368047" cy="3766798"/>
          </a:xfrm>
        </p:spPr>
        <p:txBody>
          <a:bodyPr>
            <a:normAutofit/>
          </a:bodyPr>
          <a:lstStyle/>
          <a:p>
            <a:r>
              <a:rPr lang="en-US" dirty="0" smtClean="0"/>
              <a:t>Optimizing website for information sharing</a:t>
            </a:r>
          </a:p>
          <a:p>
            <a:r>
              <a:rPr lang="en-US" dirty="0" smtClean="0"/>
              <a:t>Content guidelines for monthly email</a:t>
            </a:r>
          </a:p>
          <a:p>
            <a:r>
              <a:rPr lang="en-US" dirty="0" smtClean="0"/>
              <a:t>Calendar of events</a:t>
            </a:r>
            <a:endParaRPr lang="en-US" dirty="0"/>
          </a:p>
        </p:txBody>
      </p:sp>
      <p:sp>
        <p:nvSpPr>
          <p:cNvPr id="4" name="Slide Number Placeholder 3"/>
          <p:cNvSpPr>
            <a:spLocks noGrp="1"/>
          </p:cNvSpPr>
          <p:nvPr>
            <p:ph type="sldNum" sz="quarter" idx="12"/>
          </p:nvPr>
        </p:nvSpPr>
        <p:spPr/>
        <p:txBody>
          <a:bodyPr/>
          <a:lstStyle/>
          <a:p>
            <a:fld id="{8782FD7B-B315-6345-9BD6-C7F158283518}" type="slidenum">
              <a:rPr lang="en-US" smtClean="0"/>
              <a:pPr/>
              <a:t>12</a:t>
            </a:fld>
            <a:endParaRPr lang="en-US" dirty="0"/>
          </a:p>
        </p:txBody>
      </p:sp>
      <p:pic>
        <p:nvPicPr>
          <p:cNvPr id="5" name="Picture 4" descr="Screenshot 2018-11-13 06.53.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9878" y="1767794"/>
            <a:ext cx="7518204" cy="4477078"/>
          </a:xfrm>
          <a:prstGeom prst="rect">
            <a:avLst/>
          </a:prstGeom>
        </p:spPr>
      </p:pic>
    </p:spTree>
    <p:extLst>
      <p:ext uri="{BB962C8B-B14F-4D97-AF65-F5344CB8AC3E}">
        <p14:creationId xmlns:p14="http://schemas.microsoft.com/office/powerpoint/2010/main" val="2182490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Small Groups</a:t>
            </a:r>
          </a:p>
        </p:txBody>
      </p:sp>
      <p:sp>
        <p:nvSpPr>
          <p:cNvPr id="3" name="Content Placeholder 2"/>
          <p:cNvSpPr>
            <a:spLocks noGrp="1"/>
          </p:cNvSpPr>
          <p:nvPr>
            <p:ph idx="1"/>
          </p:nvPr>
        </p:nvSpPr>
        <p:spPr/>
        <p:txBody>
          <a:bodyPr/>
          <a:lstStyle/>
          <a:p>
            <a:r>
              <a:rPr lang="en-US" dirty="0"/>
              <a:t>Create training opportunities: Room 126</a:t>
            </a:r>
          </a:p>
          <a:p>
            <a:r>
              <a:rPr lang="en-US" dirty="0"/>
              <a:t>Define a common referral process: Room 202B (here)</a:t>
            </a:r>
          </a:p>
          <a:p>
            <a:r>
              <a:rPr lang="en-US" dirty="0"/>
              <a:t>Communication: Room 228</a:t>
            </a:r>
          </a:p>
          <a:p>
            <a:endParaRPr lang="en-US" dirty="0"/>
          </a:p>
        </p:txBody>
      </p:sp>
      <p:sp>
        <p:nvSpPr>
          <p:cNvPr id="4" name="Slide Number Placeholder 3"/>
          <p:cNvSpPr>
            <a:spLocks noGrp="1"/>
          </p:cNvSpPr>
          <p:nvPr>
            <p:ph type="sldNum" sz="quarter" idx="12"/>
          </p:nvPr>
        </p:nvSpPr>
        <p:spPr/>
        <p:txBody>
          <a:bodyPr/>
          <a:lstStyle/>
          <a:p>
            <a:fld id="{8782FD7B-B315-6345-9BD6-C7F158283518}" type="slidenum">
              <a:rPr lang="en-US" smtClean="0"/>
              <a:pPr/>
              <a:t>13</a:t>
            </a:fld>
            <a:endParaRPr lang="en-US" dirty="0"/>
          </a:p>
        </p:txBody>
      </p:sp>
    </p:spTree>
    <p:extLst>
      <p:ext uri="{BB962C8B-B14F-4D97-AF65-F5344CB8AC3E}">
        <p14:creationId xmlns:p14="http://schemas.microsoft.com/office/powerpoint/2010/main" val="1744924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B192E3-AB94-D44C-846B-53A37125D547}"/>
              </a:ext>
            </a:extLst>
          </p:cNvPr>
          <p:cNvSpPr>
            <a:spLocks noGrp="1"/>
          </p:cNvSpPr>
          <p:nvPr>
            <p:ph type="title"/>
          </p:nvPr>
        </p:nvSpPr>
        <p:spPr/>
        <p:txBody>
          <a:bodyPr/>
          <a:lstStyle/>
          <a:p>
            <a:r>
              <a:rPr lang="en-US" b="1" dirty="0"/>
              <a:t>Quarterly Meetings for FY2019</a:t>
            </a:r>
          </a:p>
        </p:txBody>
      </p:sp>
      <p:sp>
        <p:nvSpPr>
          <p:cNvPr id="7" name="Content Placeholder 6">
            <a:extLst>
              <a:ext uri="{FF2B5EF4-FFF2-40B4-BE49-F238E27FC236}">
                <a16:creationId xmlns:a16="http://schemas.microsoft.com/office/drawing/2014/main" xmlns="" id="{62C733A2-B5C9-3143-9FFA-BFA882B44102}"/>
              </a:ext>
            </a:extLst>
          </p:cNvPr>
          <p:cNvSpPr>
            <a:spLocks noGrp="1"/>
          </p:cNvSpPr>
          <p:nvPr>
            <p:ph idx="1"/>
          </p:nvPr>
        </p:nvSpPr>
        <p:spPr/>
        <p:txBody>
          <a:bodyPr>
            <a:normAutofit/>
          </a:bodyPr>
          <a:lstStyle/>
          <a:p>
            <a:r>
              <a:rPr lang="en-US" dirty="0"/>
              <a:t>February 12, 2019: Elkton Job Center</a:t>
            </a:r>
          </a:p>
          <a:p>
            <a:r>
              <a:rPr lang="en-US" dirty="0"/>
              <a:t>May 14, 2019: Havre de Grace </a:t>
            </a:r>
            <a:r>
              <a:rPr lang="en-US" dirty="0" err="1"/>
              <a:t>Groundfloor</a:t>
            </a:r>
            <a:endParaRPr lang="en-US" dirty="0"/>
          </a:p>
        </p:txBody>
      </p:sp>
      <p:sp>
        <p:nvSpPr>
          <p:cNvPr id="8" name="Slide Number Placeholder 7">
            <a:extLst>
              <a:ext uri="{FF2B5EF4-FFF2-40B4-BE49-F238E27FC236}">
                <a16:creationId xmlns:a16="http://schemas.microsoft.com/office/drawing/2014/main" xmlns="" id="{16F49FC6-D7F3-3D4D-B98E-DDF347F07B4B}"/>
              </a:ext>
            </a:extLst>
          </p:cNvPr>
          <p:cNvSpPr>
            <a:spLocks noGrp="1"/>
          </p:cNvSpPr>
          <p:nvPr>
            <p:ph type="sldNum" sz="quarter" idx="12"/>
          </p:nvPr>
        </p:nvSpPr>
        <p:spPr/>
        <p:txBody>
          <a:bodyPr/>
          <a:lstStyle/>
          <a:p>
            <a:fld id="{8CC12D78-DF7A-A14B-A1A9-36F69BB73663}" type="slidenum">
              <a:rPr lang="en-US" smtClean="0"/>
              <a:t>14</a:t>
            </a:fld>
            <a:endParaRPr lang="en-US"/>
          </a:p>
        </p:txBody>
      </p:sp>
      <p:sp>
        <p:nvSpPr>
          <p:cNvPr id="5" name="Slide Number Placeholder 5">
            <a:extLst>
              <a:ext uri="{FF2B5EF4-FFF2-40B4-BE49-F238E27FC236}">
                <a16:creationId xmlns:a16="http://schemas.microsoft.com/office/drawing/2014/main" xmlns="" id="{73B05FFD-83CC-6C4F-8E89-D43A642E371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14</a:t>
            </a:fld>
            <a:endParaRPr lang="en-US" dirty="0"/>
          </a:p>
        </p:txBody>
      </p:sp>
      <p:sp>
        <p:nvSpPr>
          <p:cNvPr id="9" name="Footer Placeholder 4">
            <a:extLst>
              <a:ext uri="{FF2B5EF4-FFF2-40B4-BE49-F238E27FC236}">
                <a16:creationId xmlns:a16="http://schemas.microsoft.com/office/drawing/2014/main" xmlns="" id="{843C7294-3A73-1549-96FE-083C4B968E8D}"/>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10" name="Date Placeholder 3">
            <a:extLst>
              <a:ext uri="{FF2B5EF4-FFF2-40B4-BE49-F238E27FC236}">
                <a16:creationId xmlns:a16="http://schemas.microsoft.com/office/drawing/2014/main" xmlns="" id="{E616433A-C01B-5B46-8186-B380B8683561}"/>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Tree>
    <p:extLst>
      <p:ext uri="{BB962C8B-B14F-4D97-AF65-F5344CB8AC3E}">
        <p14:creationId xmlns:p14="http://schemas.microsoft.com/office/powerpoint/2010/main" val="1391631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6B0D32-F9C1-0444-BE64-9D0B0A7DC802}"/>
              </a:ext>
            </a:extLst>
          </p:cNvPr>
          <p:cNvSpPr>
            <a:spLocks noGrp="1"/>
          </p:cNvSpPr>
          <p:nvPr>
            <p:ph type="title"/>
          </p:nvPr>
        </p:nvSpPr>
        <p:spPr/>
        <p:txBody>
          <a:bodyPr/>
          <a:lstStyle/>
          <a:p>
            <a:r>
              <a:rPr lang="en-US" b="1" dirty="0"/>
              <a:t>Agenda</a:t>
            </a:r>
          </a:p>
        </p:txBody>
      </p:sp>
      <p:sp>
        <p:nvSpPr>
          <p:cNvPr id="3" name="Content Placeholder 2">
            <a:extLst>
              <a:ext uri="{FF2B5EF4-FFF2-40B4-BE49-F238E27FC236}">
                <a16:creationId xmlns:a16="http://schemas.microsoft.com/office/drawing/2014/main" xmlns="" id="{FC03CAC5-CCB2-034D-9CAB-54C8302B6827}"/>
              </a:ext>
            </a:extLst>
          </p:cNvPr>
          <p:cNvSpPr>
            <a:spLocks noGrp="1"/>
          </p:cNvSpPr>
          <p:nvPr>
            <p:ph idx="1"/>
          </p:nvPr>
        </p:nvSpPr>
        <p:spPr>
          <a:xfrm>
            <a:off x="838200" y="1825625"/>
            <a:ext cx="10515600" cy="4895850"/>
          </a:xfrm>
        </p:spPr>
        <p:txBody>
          <a:bodyPr>
            <a:normAutofit lnSpcReduction="10000"/>
          </a:bodyPr>
          <a:lstStyle/>
          <a:p>
            <a:pPr marL="0" indent="0">
              <a:buNone/>
            </a:pPr>
            <a:r>
              <a:rPr lang="en-US" b="1" dirty="0"/>
              <a:t>2:00	Introductions and Update</a:t>
            </a:r>
            <a:endParaRPr lang="en-US" dirty="0"/>
          </a:p>
          <a:p>
            <a:pPr marL="0" indent="0">
              <a:buNone/>
            </a:pPr>
            <a:r>
              <a:rPr lang="en-US" b="1" dirty="0"/>
              <a:t>	</a:t>
            </a:r>
            <a:r>
              <a:rPr lang="en-US" i="1" dirty="0"/>
              <a:t>“What is the best career or life advice you’ve ever gotten”</a:t>
            </a:r>
            <a:endParaRPr lang="en-US" dirty="0"/>
          </a:p>
          <a:p>
            <a:pPr marL="0" indent="0">
              <a:buNone/>
            </a:pPr>
            <a:r>
              <a:rPr lang="en-US" b="1" dirty="0"/>
              <a:t>2:10	Harford Community College WIOA Update</a:t>
            </a:r>
            <a:endParaRPr lang="en-US" dirty="0"/>
          </a:p>
          <a:p>
            <a:pPr marL="0" indent="0">
              <a:buNone/>
            </a:pPr>
            <a:r>
              <a:rPr lang="en-US" b="1" dirty="0"/>
              <a:t>2:15	Molly Dugan, MD DLLR, GED and the National External Diploma 	Program</a:t>
            </a:r>
            <a:endParaRPr lang="en-US" dirty="0"/>
          </a:p>
          <a:p>
            <a:pPr marL="0" indent="0">
              <a:buNone/>
            </a:pPr>
            <a:r>
              <a:rPr lang="en-US" b="1" dirty="0"/>
              <a:t>2:20	Discussion Topic: Transportation Resources and Programs</a:t>
            </a:r>
            <a:endParaRPr lang="en-US" dirty="0"/>
          </a:p>
          <a:p>
            <a:pPr marL="0" indent="0">
              <a:buNone/>
            </a:pPr>
            <a:r>
              <a:rPr lang="en-US" b="1" dirty="0"/>
              <a:t>2:50	Goals and action plan for FY2019 </a:t>
            </a:r>
            <a:endParaRPr lang="en-US" dirty="0"/>
          </a:p>
          <a:p>
            <a:pPr marL="0" indent="0">
              <a:buNone/>
            </a:pPr>
            <a:r>
              <a:rPr lang="en-US" b="1" dirty="0"/>
              <a:t>3:10	Small Groups</a:t>
            </a:r>
            <a:endParaRPr lang="en-US" dirty="0"/>
          </a:p>
          <a:p>
            <a:pPr marL="0" indent="0">
              <a:buNone/>
            </a:pPr>
            <a:r>
              <a:rPr lang="en-US" b="1" dirty="0"/>
              <a:t>3:40	Reconvene and wrap up</a:t>
            </a:r>
            <a:endParaRPr lang="en-US" dirty="0"/>
          </a:p>
          <a:p>
            <a:pPr marL="0" indent="0">
              <a:buNone/>
            </a:pPr>
            <a:r>
              <a:rPr lang="en-US" b="1" dirty="0"/>
              <a:t>4:00	Adjourn</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xmlns="" id="{FB8C3AE0-D99A-D240-9177-C9C9BA78AE6D}"/>
              </a:ext>
            </a:extLst>
          </p:cNvPr>
          <p:cNvSpPr>
            <a:spLocks noGrp="1"/>
          </p:cNvSpPr>
          <p:nvPr>
            <p:ph type="sldNum" sz="quarter" idx="12"/>
          </p:nvPr>
        </p:nvSpPr>
        <p:spPr/>
        <p:txBody>
          <a:bodyPr/>
          <a:lstStyle/>
          <a:p>
            <a:fld id="{8782FD7B-B315-6345-9BD6-C7F158283518}" type="slidenum">
              <a:rPr lang="en-US" smtClean="0"/>
              <a:pPr/>
              <a:t>2</a:t>
            </a:fld>
            <a:endParaRPr lang="en-US" dirty="0"/>
          </a:p>
        </p:txBody>
      </p:sp>
    </p:spTree>
    <p:extLst>
      <p:ext uri="{BB962C8B-B14F-4D97-AF65-F5344CB8AC3E}">
        <p14:creationId xmlns:p14="http://schemas.microsoft.com/office/powerpoint/2010/main" val="4227900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1488"/>
            <a:ext cx="8848436" cy="1325563"/>
          </a:xfrm>
        </p:spPr>
        <p:txBody>
          <a:bodyPr>
            <a:normAutofit fontScale="90000"/>
          </a:bodyPr>
          <a:lstStyle/>
          <a:p>
            <a:r>
              <a:rPr lang="en-US" b="1" dirty="0"/>
              <a:t>Transportation in Susquehanna Region: </a:t>
            </a:r>
            <a:r>
              <a:rPr lang="en-US" b="1" i="1" dirty="0"/>
              <a:t>Programs, Plans, and Resources</a:t>
            </a:r>
          </a:p>
        </p:txBody>
      </p:sp>
      <p:sp>
        <p:nvSpPr>
          <p:cNvPr id="3" name="Content Placeholder 2"/>
          <p:cNvSpPr>
            <a:spLocks noGrp="1"/>
          </p:cNvSpPr>
          <p:nvPr>
            <p:ph idx="1"/>
          </p:nvPr>
        </p:nvSpPr>
        <p:spPr>
          <a:xfrm>
            <a:off x="838200" y="2355273"/>
            <a:ext cx="10515600" cy="3821690"/>
          </a:xfrm>
        </p:spPr>
        <p:txBody>
          <a:bodyPr/>
          <a:lstStyle/>
          <a:p>
            <a:pPr lvl="0"/>
            <a:r>
              <a:rPr lang="en-US" dirty="0"/>
              <a:t>Dave </a:t>
            </a:r>
            <a:r>
              <a:rPr lang="en-US" dirty="0" err="1"/>
              <a:t>Trolio</a:t>
            </a:r>
            <a:r>
              <a:rPr lang="en-US" dirty="0"/>
              <a:t>, director of Community Services, Cecil County </a:t>
            </a:r>
          </a:p>
          <a:p>
            <a:pPr lvl="0"/>
            <a:r>
              <a:rPr lang="en-US" dirty="0"/>
              <a:t>Suzanne </a:t>
            </a:r>
            <a:r>
              <a:rPr lang="en-US" dirty="0" err="1"/>
              <a:t>Kalmbacher</a:t>
            </a:r>
            <a:r>
              <a:rPr lang="en-US" dirty="0"/>
              <a:t>, chief of Cecil Transit</a:t>
            </a:r>
          </a:p>
          <a:p>
            <a:pPr lvl="0"/>
            <a:r>
              <a:rPr lang="en-US" dirty="0"/>
              <a:t>Steve </a:t>
            </a:r>
            <a:r>
              <a:rPr lang="en-US" dirty="0" err="1"/>
              <a:t>Overbay</a:t>
            </a:r>
            <a:r>
              <a:rPr lang="en-US" dirty="0"/>
              <a:t>, deputy director of Harford County Office of Community and Economic Development</a:t>
            </a:r>
          </a:p>
          <a:p>
            <a:pPr lvl="0"/>
            <a:r>
              <a:rPr lang="en-US" dirty="0"/>
              <a:t>Gary </a:t>
            </a:r>
            <a:r>
              <a:rPr lang="en-US" dirty="0" err="1"/>
              <a:t>Blazinsky</a:t>
            </a:r>
            <a:r>
              <a:rPr lang="en-US" dirty="0"/>
              <a:t>, transit administrator for Harford County</a:t>
            </a:r>
          </a:p>
        </p:txBody>
      </p:sp>
      <p:sp>
        <p:nvSpPr>
          <p:cNvPr id="4" name="Slide Number Placeholder 3"/>
          <p:cNvSpPr>
            <a:spLocks noGrp="1"/>
          </p:cNvSpPr>
          <p:nvPr>
            <p:ph type="sldNum" sz="quarter" idx="12"/>
          </p:nvPr>
        </p:nvSpPr>
        <p:spPr/>
        <p:txBody>
          <a:bodyPr/>
          <a:lstStyle/>
          <a:p>
            <a:fld id="{8782FD7B-B315-6345-9BD6-C7F158283518}" type="slidenum">
              <a:rPr lang="en-US" smtClean="0"/>
              <a:pPr/>
              <a:t>3</a:t>
            </a:fld>
            <a:endParaRPr lang="en-US" dirty="0"/>
          </a:p>
        </p:txBody>
      </p:sp>
    </p:spTree>
    <p:extLst>
      <p:ext uri="{BB962C8B-B14F-4D97-AF65-F5344CB8AC3E}">
        <p14:creationId xmlns:p14="http://schemas.microsoft.com/office/powerpoint/2010/main" val="4251074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3DA592-7CC5-EB4C-8D45-810E2EDA2DE5}"/>
              </a:ext>
            </a:extLst>
          </p:cNvPr>
          <p:cNvSpPr>
            <a:spLocks noGrp="1"/>
          </p:cNvSpPr>
          <p:nvPr>
            <p:ph type="title"/>
          </p:nvPr>
        </p:nvSpPr>
        <p:spPr/>
        <p:txBody>
          <a:bodyPr/>
          <a:lstStyle/>
          <a:p>
            <a:r>
              <a:rPr lang="en-US" b="1" dirty="0"/>
              <a:t>Vision and Mission</a:t>
            </a:r>
          </a:p>
        </p:txBody>
      </p:sp>
      <p:sp>
        <p:nvSpPr>
          <p:cNvPr id="3" name="Content Placeholder 2">
            <a:extLst>
              <a:ext uri="{FF2B5EF4-FFF2-40B4-BE49-F238E27FC236}">
                <a16:creationId xmlns:a16="http://schemas.microsoft.com/office/drawing/2014/main" xmlns="" id="{5C69438C-D704-4B4A-9FC2-325107457E4B}"/>
              </a:ext>
            </a:extLst>
          </p:cNvPr>
          <p:cNvSpPr>
            <a:spLocks noGrp="1"/>
          </p:cNvSpPr>
          <p:nvPr>
            <p:ph idx="1"/>
          </p:nvPr>
        </p:nvSpPr>
        <p:spPr/>
        <p:txBody>
          <a:bodyPr>
            <a:normAutofit/>
          </a:bodyPr>
          <a:lstStyle/>
          <a:p>
            <a:r>
              <a:rPr lang="en-US" b="1" u="sng" dirty="0"/>
              <a:t>WIOA Vision:</a:t>
            </a:r>
            <a:r>
              <a:rPr lang="en-US" dirty="0"/>
              <a:t> Increased access and opportunities to employment, education, training, and support services. </a:t>
            </a:r>
          </a:p>
          <a:p>
            <a:r>
              <a:rPr lang="en-US" b="1" u="sng" dirty="0"/>
              <a:t>SWIP Mission</a:t>
            </a:r>
            <a:r>
              <a:rPr lang="en-US" b="1" dirty="0"/>
              <a:t>:</a:t>
            </a:r>
            <a:r>
              <a:rPr lang="en-US" dirty="0"/>
              <a:t> Susquehanna Workforce Innovation Partnership provides Susquehanna job seekers an individualized and seamless suite of support services so they possess skills for businesses and enterprises to compete in the local, regional, and global economies. </a:t>
            </a:r>
          </a:p>
        </p:txBody>
      </p:sp>
      <p:sp>
        <p:nvSpPr>
          <p:cNvPr id="4" name="Slide Number Placeholder 3">
            <a:extLst>
              <a:ext uri="{FF2B5EF4-FFF2-40B4-BE49-F238E27FC236}">
                <a16:creationId xmlns:a16="http://schemas.microsoft.com/office/drawing/2014/main" xmlns="" id="{AAA0449B-0CC7-ED44-9C2F-C232FBDD78BE}"/>
              </a:ext>
            </a:extLst>
          </p:cNvPr>
          <p:cNvSpPr>
            <a:spLocks noGrp="1"/>
          </p:cNvSpPr>
          <p:nvPr>
            <p:ph type="sldNum" sz="quarter" idx="12"/>
          </p:nvPr>
        </p:nvSpPr>
        <p:spPr/>
        <p:txBody>
          <a:bodyPr/>
          <a:lstStyle/>
          <a:p>
            <a:fld id="{8782FD7B-B315-6345-9BD6-C7F158283518}" type="slidenum">
              <a:rPr lang="en-US" smtClean="0"/>
              <a:pPr/>
              <a:t>4</a:t>
            </a:fld>
            <a:endParaRPr lang="en-US" dirty="0"/>
          </a:p>
        </p:txBody>
      </p:sp>
    </p:spTree>
    <p:extLst>
      <p:ext uri="{BB962C8B-B14F-4D97-AF65-F5344CB8AC3E}">
        <p14:creationId xmlns:p14="http://schemas.microsoft.com/office/powerpoint/2010/main" val="4245858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82FD7B-B315-6345-9BD6-C7F158283518}" type="slidenum">
              <a:rPr lang="en-US" smtClean="0"/>
              <a:pPr/>
              <a:t>5</a:t>
            </a:fld>
            <a:endParaRPr lang="en-US" dirty="0"/>
          </a:p>
        </p:txBody>
      </p:sp>
      <p:pic>
        <p:nvPicPr>
          <p:cNvPr id="6" name="Picture 5" descr="Screenshot 2018-11-12 15.0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7500"/>
            <a:ext cx="8851900" cy="6223000"/>
          </a:xfrm>
          <a:prstGeom prst="rect">
            <a:avLst/>
          </a:prstGeom>
        </p:spPr>
      </p:pic>
      <p:sp>
        <p:nvSpPr>
          <p:cNvPr id="7" name="TextBox 6"/>
          <p:cNvSpPr txBox="1"/>
          <p:nvPr/>
        </p:nvSpPr>
        <p:spPr>
          <a:xfrm>
            <a:off x="9167091" y="2147455"/>
            <a:ext cx="2574636" cy="2308324"/>
          </a:xfrm>
          <a:prstGeom prst="rect">
            <a:avLst/>
          </a:prstGeom>
          <a:noFill/>
        </p:spPr>
        <p:txBody>
          <a:bodyPr wrap="square" rtlCol="0">
            <a:spAutoFit/>
          </a:bodyPr>
          <a:lstStyle/>
          <a:p>
            <a:r>
              <a:rPr lang="en-US" sz="3600" dirty="0"/>
              <a:t>Action Plan mapped to state benchmarks.</a:t>
            </a:r>
          </a:p>
        </p:txBody>
      </p:sp>
    </p:spTree>
    <p:extLst>
      <p:ext uri="{BB962C8B-B14F-4D97-AF65-F5344CB8AC3E}">
        <p14:creationId xmlns:p14="http://schemas.microsoft.com/office/powerpoint/2010/main" val="2551424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3DA592-7CC5-EB4C-8D45-810E2EDA2DE5}"/>
              </a:ext>
            </a:extLst>
          </p:cNvPr>
          <p:cNvSpPr>
            <a:spLocks noGrp="1"/>
          </p:cNvSpPr>
          <p:nvPr>
            <p:ph type="title"/>
          </p:nvPr>
        </p:nvSpPr>
        <p:spPr/>
        <p:txBody>
          <a:bodyPr/>
          <a:lstStyle/>
          <a:p>
            <a:r>
              <a:rPr lang="en-US" b="1" dirty="0"/>
              <a:t>Career Pathways</a:t>
            </a:r>
          </a:p>
        </p:txBody>
      </p:sp>
      <p:sp>
        <p:nvSpPr>
          <p:cNvPr id="3" name="Content Placeholder 2">
            <a:extLst>
              <a:ext uri="{FF2B5EF4-FFF2-40B4-BE49-F238E27FC236}">
                <a16:creationId xmlns:a16="http://schemas.microsoft.com/office/drawing/2014/main" xmlns="" id="{5C69438C-D704-4B4A-9FC2-325107457E4B}"/>
              </a:ext>
            </a:extLst>
          </p:cNvPr>
          <p:cNvSpPr>
            <a:spLocks noGrp="1"/>
          </p:cNvSpPr>
          <p:nvPr>
            <p:ph idx="1"/>
          </p:nvPr>
        </p:nvSpPr>
        <p:spPr/>
        <p:txBody>
          <a:bodyPr>
            <a:normAutofit/>
          </a:bodyPr>
          <a:lstStyle/>
          <a:p>
            <a:r>
              <a:rPr lang="en-US" b="1" dirty="0"/>
              <a:t>FY19 Career Pathway Goals </a:t>
            </a:r>
            <a:r>
              <a:rPr lang="en-US" dirty="0"/>
              <a:t>(as taken from the </a:t>
            </a:r>
            <a:r>
              <a:rPr lang="en-US" b="1" i="1" dirty="0"/>
              <a:t>Susquehanna Labor Market Fact Sheet</a:t>
            </a:r>
            <a:r>
              <a:rPr lang="en-US" dirty="0"/>
              <a:t>):</a:t>
            </a:r>
          </a:p>
          <a:p>
            <a:pPr lvl="1"/>
            <a:r>
              <a:rPr lang="en-US" sz="2800" b="1" dirty="0"/>
              <a:t>Manufacturing</a:t>
            </a:r>
          </a:p>
          <a:p>
            <a:pPr lvl="1"/>
            <a:r>
              <a:rPr lang="en-US" sz="2800" b="1" dirty="0"/>
              <a:t>Construction</a:t>
            </a:r>
          </a:p>
          <a:p>
            <a:pPr lvl="1"/>
            <a:r>
              <a:rPr lang="en-US" sz="2800" b="1" dirty="0"/>
              <a:t>IT</a:t>
            </a:r>
          </a:p>
          <a:p>
            <a:pPr lvl="1"/>
            <a:r>
              <a:rPr lang="en-US" sz="2800" b="1" dirty="0"/>
              <a:t>Logistics</a:t>
            </a:r>
          </a:p>
          <a:p>
            <a:pPr lvl="1"/>
            <a:endParaRPr lang="en-US" dirty="0"/>
          </a:p>
          <a:p>
            <a:r>
              <a:rPr lang="en-US" dirty="0"/>
              <a:t>Baltimore Metro Council produced a format for career pathways that we have adopted for ours</a:t>
            </a:r>
          </a:p>
        </p:txBody>
      </p:sp>
      <p:sp>
        <p:nvSpPr>
          <p:cNvPr id="4" name="Slide Number Placeholder 3">
            <a:extLst>
              <a:ext uri="{FF2B5EF4-FFF2-40B4-BE49-F238E27FC236}">
                <a16:creationId xmlns:a16="http://schemas.microsoft.com/office/drawing/2014/main" xmlns="" id="{AAA0449B-0CC7-ED44-9C2F-C232FBDD78BE}"/>
              </a:ext>
            </a:extLst>
          </p:cNvPr>
          <p:cNvSpPr>
            <a:spLocks noGrp="1"/>
          </p:cNvSpPr>
          <p:nvPr>
            <p:ph type="sldNum" sz="quarter" idx="12"/>
          </p:nvPr>
        </p:nvSpPr>
        <p:spPr/>
        <p:txBody>
          <a:bodyPr/>
          <a:lstStyle/>
          <a:p>
            <a:fld id="{8782FD7B-B315-6345-9BD6-C7F158283518}" type="slidenum">
              <a:rPr lang="en-US" smtClean="0"/>
              <a:pPr/>
              <a:t>6</a:t>
            </a:fld>
            <a:endParaRPr lang="en-US" dirty="0"/>
          </a:p>
        </p:txBody>
      </p:sp>
    </p:spTree>
    <p:extLst>
      <p:ext uri="{BB962C8B-B14F-4D97-AF65-F5344CB8AC3E}">
        <p14:creationId xmlns:p14="http://schemas.microsoft.com/office/powerpoint/2010/main" val="1283768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19238" y="90488"/>
            <a:ext cx="9153525" cy="6677025"/>
          </a:xfrm>
          <a:prstGeom prst="rect">
            <a:avLst/>
          </a:prstGeom>
        </p:spPr>
      </p:pic>
    </p:spTree>
    <p:extLst>
      <p:ext uri="{BB962C8B-B14F-4D97-AF65-F5344CB8AC3E}">
        <p14:creationId xmlns:p14="http://schemas.microsoft.com/office/powerpoint/2010/main" val="1392405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1812103" y="4203513"/>
            <a:ext cx="8618855" cy="1442866"/>
          </a:xfrm>
          <a:prstGeom prst="rect">
            <a:avLst/>
          </a:prstGeom>
          <a:solidFill>
            <a:srgbClr val="E9ED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1"/>
          </a:p>
        </p:txBody>
      </p:sp>
      <p:sp>
        <p:nvSpPr>
          <p:cNvPr id="56" name="Rectangle 55"/>
          <p:cNvSpPr/>
          <p:nvPr/>
        </p:nvSpPr>
        <p:spPr>
          <a:xfrm>
            <a:off x="1793515" y="2724899"/>
            <a:ext cx="8637443" cy="1491335"/>
          </a:xfrm>
          <a:prstGeom prst="rect">
            <a:avLst/>
          </a:prstGeom>
          <a:solidFill>
            <a:srgbClr val="D0D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20"/>
          </a:p>
        </p:txBody>
      </p:sp>
      <p:sp>
        <p:nvSpPr>
          <p:cNvPr id="10" name="Rectangle 9"/>
          <p:cNvSpPr/>
          <p:nvPr/>
        </p:nvSpPr>
        <p:spPr>
          <a:xfrm>
            <a:off x="1793515" y="1388379"/>
            <a:ext cx="8637443" cy="1341850"/>
          </a:xfrm>
          <a:prstGeom prst="rect">
            <a:avLst/>
          </a:prstGeom>
          <a:solidFill>
            <a:srgbClr val="BCC7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20"/>
          </a:p>
        </p:txBody>
      </p:sp>
      <p:sp>
        <p:nvSpPr>
          <p:cNvPr id="2" name="TextBox 1"/>
          <p:cNvSpPr txBox="1"/>
          <p:nvPr/>
        </p:nvSpPr>
        <p:spPr>
          <a:xfrm>
            <a:off x="3137648" y="-2772598"/>
            <a:ext cx="5916706" cy="1106200"/>
          </a:xfrm>
          <a:prstGeom prst="rect">
            <a:avLst/>
          </a:prstGeom>
          <a:noFill/>
        </p:spPr>
        <p:txBody>
          <a:bodyPr wrap="square" rtlCol="0">
            <a:spAutoFit/>
          </a:bodyPr>
          <a:lstStyle/>
          <a:p>
            <a:pPr algn="ctr"/>
            <a:r>
              <a:rPr lang="en-US" sz="3294" b="1" dirty="0"/>
              <a:t>Health Care Career Pathways </a:t>
            </a:r>
            <a:r>
              <a:rPr lang="en-US" sz="1647" b="1" dirty="0"/>
              <a:t>(Through Partner Providers Cecil College and Harford Community College)</a:t>
            </a:r>
          </a:p>
        </p:txBody>
      </p:sp>
      <p:sp>
        <p:nvSpPr>
          <p:cNvPr id="7" name="Plaque 6"/>
          <p:cNvSpPr/>
          <p:nvPr/>
        </p:nvSpPr>
        <p:spPr>
          <a:xfrm>
            <a:off x="1812103" y="467591"/>
            <a:ext cx="8637443" cy="343802"/>
          </a:xfrm>
          <a:prstGeom prst="plaqu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41" b="1" dirty="0"/>
              <a:t>Healthcare Career Pathways</a:t>
            </a:r>
          </a:p>
        </p:txBody>
      </p:sp>
      <p:sp>
        <p:nvSpPr>
          <p:cNvPr id="8" name="Plaque 7"/>
          <p:cNvSpPr/>
          <p:nvPr/>
        </p:nvSpPr>
        <p:spPr>
          <a:xfrm>
            <a:off x="8951106" y="4594409"/>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dirty="0"/>
              <a:t>Physical Therapy Technician</a:t>
            </a:r>
          </a:p>
        </p:txBody>
      </p:sp>
      <p:sp>
        <p:nvSpPr>
          <p:cNvPr id="19" name="Plaque 18"/>
          <p:cNvSpPr/>
          <p:nvPr/>
        </p:nvSpPr>
        <p:spPr>
          <a:xfrm>
            <a:off x="6304246" y="3458127"/>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a:t>Medical Admin Assistant</a:t>
            </a:r>
            <a:endParaRPr lang="en-US" sz="955" b="1" dirty="0"/>
          </a:p>
        </p:txBody>
      </p:sp>
      <p:sp>
        <p:nvSpPr>
          <p:cNvPr id="31" name="Plaque 30"/>
          <p:cNvSpPr/>
          <p:nvPr/>
        </p:nvSpPr>
        <p:spPr>
          <a:xfrm>
            <a:off x="7294031" y="3462426"/>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dirty="0"/>
              <a:t>Physician Professional Coder</a:t>
            </a:r>
          </a:p>
        </p:txBody>
      </p:sp>
      <p:sp>
        <p:nvSpPr>
          <p:cNvPr id="32" name="Plaque 31"/>
          <p:cNvSpPr/>
          <p:nvPr/>
        </p:nvSpPr>
        <p:spPr>
          <a:xfrm>
            <a:off x="8434276" y="3172125"/>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a:t>Personal Trainer</a:t>
            </a:r>
            <a:endParaRPr lang="en-US" sz="1091" b="1" dirty="0"/>
          </a:p>
        </p:txBody>
      </p:sp>
      <p:sp>
        <p:nvSpPr>
          <p:cNvPr id="33" name="Plaque 32"/>
          <p:cNvSpPr/>
          <p:nvPr/>
        </p:nvSpPr>
        <p:spPr>
          <a:xfrm>
            <a:off x="3368386" y="5008567"/>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a:t>Certified Medical Assistant</a:t>
            </a:r>
            <a:endParaRPr lang="en-US" sz="955" b="1" dirty="0"/>
          </a:p>
        </p:txBody>
      </p:sp>
      <p:sp>
        <p:nvSpPr>
          <p:cNvPr id="34" name="Plaque 33"/>
          <p:cNvSpPr/>
          <p:nvPr/>
        </p:nvSpPr>
        <p:spPr>
          <a:xfrm>
            <a:off x="4118943" y="3458127"/>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a:t>Dental Assistant</a:t>
            </a:r>
            <a:endParaRPr lang="en-US" sz="1091" b="1" dirty="0"/>
          </a:p>
        </p:txBody>
      </p:sp>
      <p:sp>
        <p:nvSpPr>
          <p:cNvPr id="35" name="Plaque 34"/>
          <p:cNvSpPr/>
          <p:nvPr/>
        </p:nvSpPr>
        <p:spPr>
          <a:xfrm>
            <a:off x="3368386" y="4360613"/>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dirty="0"/>
              <a:t>Pharmacy Technician</a:t>
            </a:r>
          </a:p>
        </p:txBody>
      </p:sp>
      <p:sp>
        <p:nvSpPr>
          <p:cNvPr id="36" name="Plaque 35"/>
          <p:cNvSpPr/>
          <p:nvPr/>
        </p:nvSpPr>
        <p:spPr>
          <a:xfrm>
            <a:off x="3120850" y="3458127"/>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dirty="0"/>
              <a:t>Emergency Medical Technician</a:t>
            </a:r>
          </a:p>
        </p:txBody>
      </p:sp>
      <p:sp>
        <p:nvSpPr>
          <p:cNvPr id="37" name="Plaque 36"/>
          <p:cNvSpPr/>
          <p:nvPr/>
        </p:nvSpPr>
        <p:spPr>
          <a:xfrm>
            <a:off x="4371164" y="5008567"/>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a:t>Certified Nursing Assistant</a:t>
            </a:r>
            <a:endParaRPr lang="en-US" sz="955" b="1" dirty="0"/>
          </a:p>
        </p:txBody>
      </p:sp>
      <p:sp>
        <p:nvSpPr>
          <p:cNvPr id="38" name="Plaque 37"/>
          <p:cNvSpPr/>
          <p:nvPr/>
        </p:nvSpPr>
        <p:spPr>
          <a:xfrm>
            <a:off x="5114653" y="3453281"/>
            <a:ext cx="1077024" cy="467591"/>
          </a:xfrm>
          <a:prstGeom prst="plaque">
            <a:avLst/>
          </a:prstGeom>
          <a:solidFill>
            <a:srgbClr val="E46C0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dirty="0"/>
              <a:t>Phlebotomist</a:t>
            </a:r>
          </a:p>
        </p:txBody>
      </p:sp>
      <p:sp>
        <p:nvSpPr>
          <p:cNvPr id="39" name="Plaque 38"/>
          <p:cNvSpPr/>
          <p:nvPr/>
        </p:nvSpPr>
        <p:spPr>
          <a:xfrm>
            <a:off x="6682387" y="1798742"/>
            <a:ext cx="1204019"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a:t>Medical/Health Service Manager</a:t>
            </a:r>
            <a:endParaRPr lang="en-US" sz="955" b="1" dirty="0"/>
          </a:p>
        </p:txBody>
      </p:sp>
      <p:sp>
        <p:nvSpPr>
          <p:cNvPr id="40" name="Plaque 39"/>
          <p:cNvSpPr/>
          <p:nvPr/>
        </p:nvSpPr>
        <p:spPr>
          <a:xfrm>
            <a:off x="5108440" y="2831153"/>
            <a:ext cx="935182" cy="467591"/>
          </a:xfrm>
          <a:prstGeom prst="plaque">
            <a:avLst/>
          </a:prstGeom>
          <a:solidFill>
            <a:srgbClr val="E46C0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a:t>Licensed Practical Nurse</a:t>
            </a:r>
            <a:endParaRPr lang="en-US" sz="955" b="1" dirty="0"/>
          </a:p>
        </p:txBody>
      </p:sp>
      <p:sp>
        <p:nvSpPr>
          <p:cNvPr id="41" name="Plaque 40"/>
          <p:cNvSpPr/>
          <p:nvPr/>
        </p:nvSpPr>
        <p:spPr>
          <a:xfrm>
            <a:off x="3125029" y="2822086"/>
            <a:ext cx="935182" cy="467591"/>
          </a:xfrm>
          <a:prstGeom prst="plaque">
            <a:avLst/>
          </a:prstGeom>
          <a:solidFill>
            <a:srgbClr val="E46C0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a:t>Paramedic</a:t>
            </a:r>
            <a:endParaRPr lang="en-US" sz="1091" b="1" dirty="0"/>
          </a:p>
        </p:txBody>
      </p:sp>
      <p:sp>
        <p:nvSpPr>
          <p:cNvPr id="42" name="Plaque 41"/>
          <p:cNvSpPr/>
          <p:nvPr/>
        </p:nvSpPr>
        <p:spPr>
          <a:xfrm>
            <a:off x="6303767" y="2819980"/>
            <a:ext cx="935182" cy="467591"/>
          </a:xfrm>
          <a:prstGeom prst="plaque">
            <a:avLst/>
          </a:prstGeom>
          <a:solidFill>
            <a:srgbClr val="E46C0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dirty="0"/>
              <a:t>Medical Insurance Billing</a:t>
            </a:r>
          </a:p>
        </p:txBody>
      </p:sp>
      <p:sp>
        <p:nvSpPr>
          <p:cNvPr id="43" name="Plaque 42"/>
          <p:cNvSpPr/>
          <p:nvPr/>
        </p:nvSpPr>
        <p:spPr>
          <a:xfrm>
            <a:off x="8414297" y="1789717"/>
            <a:ext cx="935182"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a:t>Physical Therapist</a:t>
            </a:r>
            <a:endParaRPr lang="en-US" sz="1091" b="1" dirty="0"/>
          </a:p>
        </p:txBody>
      </p:sp>
      <p:sp>
        <p:nvSpPr>
          <p:cNvPr id="44" name="Plaque 43"/>
          <p:cNvSpPr/>
          <p:nvPr/>
        </p:nvSpPr>
        <p:spPr>
          <a:xfrm>
            <a:off x="4371164" y="4360613"/>
            <a:ext cx="935182" cy="467591"/>
          </a:xfrm>
          <a:prstGeom prst="plaque">
            <a:avLst/>
          </a:prstGeom>
          <a:solidFill>
            <a:srgbClr val="E46C0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a:t>Certified Medicine Aide</a:t>
            </a:r>
            <a:endParaRPr lang="en-US" sz="955" b="1" dirty="0"/>
          </a:p>
        </p:txBody>
      </p:sp>
      <p:sp>
        <p:nvSpPr>
          <p:cNvPr id="45" name="Plaque 44"/>
          <p:cNvSpPr/>
          <p:nvPr/>
        </p:nvSpPr>
        <p:spPr>
          <a:xfrm>
            <a:off x="9405948" y="1794327"/>
            <a:ext cx="935182"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t>Occupational Therapist</a:t>
            </a:r>
          </a:p>
        </p:txBody>
      </p:sp>
      <p:sp>
        <p:nvSpPr>
          <p:cNvPr id="46" name="Plaque 45"/>
          <p:cNvSpPr/>
          <p:nvPr/>
        </p:nvSpPr>
        <p:spPr>
          <a:xfrm>
            <a:off x="7288188" y="2823262"/>
            <a:ext cx="935182" cy="467591"/>
          </a:xfrm>
          <a:prstGeom prst="plaque">
            <a:avLst/>
          </a:prstGeom>
          <a:solidFill>
            <a:srgbClr val="2DB52D"/>
          </a:solid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dirty="0"/>
              <a:t>Health Information Technologist</a:t>
            </a:r>
          </a:p>
        </p:txBody>
      </p:sp>
      <p:sp>
        <p:nvSpPr>
          <p:cNvPr id="47" name="Plaque 46"/>
          <p:cNvSpPr/>
          <p:nvPr/>
        </p:nvSpPr>
        <p:spPr>
          <a:xfrm>
            <a:off x="4122643" y="2822086"/>
            <a:ext cx="935182" cy="467591"/>
          </a:xfrm>
          <a:prstGeom prst="plaque">
            <a:avLst/>
          </a:prstGeom>
          <a:solidFill>
            <a:srgbClr val="2DB52D"/>
          </a:solid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a:t>Medical Assisting</a:t>
            </a:r>
            <a:endParaRPr lang="en-US" sz="1091" b="1" dirty="0"/>
          </a:p>
        </p:txBody>
      </p:sp>
      <p:sp>
        <p:nvSpPr>
          <p:cNvPr id="49" name="Plaque 48"/>
          <p:cNvSpPr/>
          <p:nvPr/>
        </p:nvSpPr>
        <p:spPr>
          <a:xfrm>
            <a:off x="9418697" y="3172125"/>
            <a:ext cx="935182" cy="467591"/>
          </a:xfrm>
          <a:prstGeom prst="plaque">
            <a:avLst/>
          </a:prstGeom>
          <a:solidFill>
            <a:srgbClr val="2DB52D"/>
          </a:solid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5" b="1" dirty="0"/>
              <a:t>Physical Therapist Assistant</a:t>
            </a:r>
          </a:p>
        </p:txBody>
      </p:sp>
      <p:sp>
        <p:nvSpPr>
          <p:cNvPr id="50" name="Plaque 49"/>
          <p:cNvSpPr/>
          <p:nvPr/>
        </p:nvSpPr>
        <p:spPr>
          <a:xfrm>
            <a:off x="3509739" y="1512532"/>
            <a:ext cx="935182"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dirty="0"/>
              <a:t>Dental Hygienist</a:t>
            </a:r>
          </a:p>
        </p:txBody>
      </p:sp>
      <p:sp>
        <p:nvSpPr>
          <p:cNvPr id="51" name="Plaque 50"/>
          <p:cNvSpPr/>
          <p:nvPr/>
        </p:nvSpPr>
        <p:spPr>
          <a:xfrm>
            <a:off x="3468902" y="2149962"/>
            <a:ext cx="976019"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dirty="0"/>
              <a:t>Nurse Practitioner</a:t>
            </a:r>
          </a:p>
        </p:txBody>
      </p:sp>
      <p:sp>
        <p:nvSpPr>
          <p:cNvPr id="52" name="Plaque 51"/>
          <p:cNvSpPr/>
          <p:nvPr/>
        </p:nvSpPr>
        <p:spPr>
          <a:xfrm>
            <a:off x="4504242" y="2154000"/>
            <a:ext cx="935182" cy="472337"/>
          </a:xfrm>
          <a:prstGeom prst="plaque">
            <a:avLst/>
          </a:prstGeom>
          <a:solidFill>
            <a:srgbClr val="2DB52D"/>
          </a:solid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dirty="0"/>
              <a:t>Registered Nurse</a:t>
            </a:r>
          </a:p>
        </p:txBody>
      </p:sp>
      <p:sp>
        <p:nvSpPr>
          <p:cNvPr id="9" name="TextBox 8"/>
          <p:cNvSpPr txBox="1"/>
          <p:nvPr/>
        </p:nvSpPr>
        <p:spPr>
          <a:xfrm>
            <a:off x="1774479" y="899005"/>
            <a:ext cx="1388943" cy="461665"/>
          </a:xfrm>
          <a:prstGeom prst="rect">
            <a:avLst/>
          </a:prstGeom>
          <a:noFill/>
        </p:spPr>
        <p:txBody>
          <a:bodyPr wrap="square" rtlCol="0">
            <a:spAutoFit/>
          </a:bodyPr>
          <a:lstStyle/>
          <a:p>
            <a:pPr algn="ctr"/>
            <a:r>
              <a:rPr lang="en-US" sz="1200" b="1" dirty="0">
                <a:latin typeface="Arial Black" panose="020B0A04020102020204" pitchFamily="34" charset="0"/>
              </a:rPr>
              <a:t>Field of Work/ Division</a:t>
            </a:r>
          </a:p>
        </p:txBody>
      </p:sp>
      <p:sp>
        <p:nvSpPr>
          <p:cNvPr id="53" name="TextBox 52"/>
          <p:cNvSpPr txBox="1"/>
          <p:nvPr/>
        </p:nvSpPr>
        <p:spPr>
          <a:xfrm>
            <a:off x="3810062" y="899005"/>
            <a:ext cx="1388943" cy="461665"/>
          </a:xfrm>
          <a:prstGeom prst="rect">
            <a:avLst/>
          </a:prstGeom>
          <a:noFill/>
        </p:spPr>
        <p:txBody>
          <a:bodyPr wrap="square" rtlCol="0">
            <a:spAutoFit/>
          </a:bodyPr>
          <a:lstStyle/>
          <a:p>
            <a:pPr algn="ctr"/>
            <a:r>
              <a:rPr lang="en-US" sz="1200" b="1" dirty="0">
                <a:latin typeface="Arial Black" panose="020B0A04020102020204" pitchFamily="34" charset="0"/>
              </a:rPr>
              <a:t>Medical Therapeutics</a:t>
            </a:r>
          </a:p>
        </p:txBody>
      </p:sp>
      <p:sp>
        <p:nvSpPr>
          <p:cNvPr id="54" name="TextBox 53"/>
          <p:cNvSpPr txBox="1"/>
          <p:nvPr/>
        </p:nvSpPr>
        <p:spPr>
          <a:xfrm>
            <a:off x="6594933" y="904335"/>
            <a:ext cx="1249966" cy="461665"/>
          </a:xfrm>
          <a:prstGeom prst="rect">
            <a:avLst/>
          </a:prstGeom>
          <a:noFill/>
        </p:spPr>
        <p:txBody>
          <a:bodyPr wrap="square" rtlCol="0">
            <a:spAutoFit/>
          </a:bodyPr>
          <a:lstStyle/>
          <a:p>
            <a:pPr algn="ctr"/>
            <a:r>
              <a:rPr lang="en-US" sz="1200" b="1" dirty="0">
                <a:latin typeface="Arial Black" panose="020B0A04020102020204" pitchFamily="34" charset="0"/>
              </a:rPr>
              <a:t>Health Informatics</a:t>
            </a:r>
          </a:p>
        </p:txBody>
      </p:sp>
      <p:sp>
        <p:nvSpPr>
          <p:cNvPr id="55" name="TextBox 54"/>
          <p:cNvSpPr txBox="1"/>
          <p:nvPr/>
        </p:nvSpPr>
        <p:spPr>
          <a:xfrm>
            <a:off x="8595360" y="904334"/>
            <a:ext cx="1388943" cy="461665"/>
          </a:xfrm>
          <a:prstGeom prst="rect">
            <a:avLst/>
          </a:prstGeom>
          <a:noFill/>
        </p:spPr>
        <p:txBody>
          <a:bodyPr wrap="square" rtlCol="0">
            <a:spAutoFit/>
          </a:bodyPr>
          <a:lstStyle/>
          <a:p>
            <a:pPr algn="ctr"/>
            <a:r>
              <a:rPr lang="en-US" sz="1200" b="1" dirty="0">
                <a:latin typeface="Arial Black" panose="020B0A04020102020204" pitchFamily="34" charset="0"/>
              </a:rPr>
              <a:t>Rehabilitation Services</a:t>
            </a:r>
          </a:p>
        </p:txBody>
      </p:sp>
      <p:sp>
        <p:nvSpPr>
          <p:cNvPr id="58" name="TextBox 57"/>
          <p:cNvSpPr txBox="1"/>
          <p:nvPr/>
        </p:nvSpPr>
        <p:spPr>
          <a:xfrm>
            <a:off x="1761235" y="1766358"/>
            <a:ext cx="1249966" cy="281167"/>
          </a:xfrm>
          <a:prstGeom prst="rect">
            <a:avLst/>
          </a:prstGeom>
          <a:noFill/>
        </p:spPr>
        <p:txBody>
          <a:bodyPr wrap="square" rtlCol="0">
            <a:spAutoFit/>
          </a:bodyPr>
          <a:lstStyle/>
          <a:p>
            <a:pPr algn="ctr"/>
            <a:r>
              <a:rPr lang="en-US" sz="1227" b="1" dirty="0">
                <a:latin typeface="Arial Black" panose="020B0A04020102020204" pitchFamily="34" charset="0"/>
              </a:rPr>
              <a:t>Senior-Level</a:t>
            </a:r>
          </a:p>
        </p:txBody>
      </p:sp>
      <p:sp>
        <p:nvSpPr>
          <p:cNvPr id="59" name="TextBox 58"/>
          <p:cNvSpPr txBox="1"/>
          <p:nvPr/>
        </p:nvSpPr>
        <p:spPr>
          <a:xfrm>
            <a:off x="1754310" y="2888763"/>
            <a:ext cx="1249966" cy="281167"/>
          </a:xfrm>
          <a:prstGeom prst="rect">
            <a:avLst/>
          </a:prstGeom>
          <a:noFill/>
        </p:spPr>
        <p:txBody>
          <a:bodyPr wrap="square" rtlCol="0">
            <a:spAutoFit/>
          </a:bodyPr>
          <a:lstStyle/>
          <a:p>
            <a:pPr algn="ctr"/>
            <a:r>
              <a:rPr lang="en-US" sz="1227" b="1" dirty="0">
                <a:latin typeface="Arial Black" panose="020B0A04020102020204" pitchFamily="34" charset="0"/>
              </a:rPr>
              <a:t>Mid-Level</a:t>
            </a:r>
          </a:p>
        </p:txBody>
      </p:sp>
      <p:sp>
        <p:nvSpPr>
          <p:cNvPr id="60" name="TextBox 59"/>
          <p:cNvSpPr txBox="1"/>
          <p:nvPr/>
        </p:nvSpPr>
        <p:spPr>
          <a:xfrm>
            <a:off x="1793515" y="4432536"/>
            <a:ext cx="1249966" cy="281167"/>
          </a:xfrm>
          <a:prstGeom prst="rect">
            <a:avLst/>
          </a:prstGeom>
          <a:noFill/>
        </p:spPr>
        <p:txBody>
          <a:bodyPr wrap="square" rtlCol="0">
            <a:spAutoFit/>
          </a:bodyPr>
          <a:lstStyle/>
          <a:p>
            <a:pPr algn="ctr"/>
            <a:r>
              <a:rPr lang="en-US" sz="1227" b="1" dirty="0">
                <a:latin typeface="Arial Black" panose="020B0A04020102020204" pitchFamily="34" charset="0"/>
              </a:rPr>
              <a:t>Entry Level</a:t>
            </a:r>
          </a:p>
        </p:txBody>
      </p:sp>
      <p:sp>
        <p:nvSpPr>
          <p:cNvPr id="61" name="TextBox 60"/>
          <p:cNvSpPr txBox="1"/>
          <p:nvPr/>
        </p:nvSpPr>
        <p:spPr>
          <a:xfrm>
            <a:off x="1754310" y="4627457"/>
            <a:ext cx="1249966" cy="281167"/>
          </a:xfrm>
          <a:prstGeom prst="rect">
            <a:avLst/>
          </a:prstGeom>
          <a:noFill/>
        </p:spPr>
        <p:txBody>
          <a:bodyPr wrap="square" rtlCol="0">
            <a:spAutoFit/>
          </a:bodyPr>
          <a:lstStyle/>
          <a:p>
            <a:pPr algn="ctr"/>
            <a:r>
              <a:rPr lang="en-US" sz="1227" b="1" dirty="0">
                <a:solidFill>
                  <a:schemeClr val="accent1">
                    <a:lumMod val="75000"/>
                  </a:schemeClr>
                </a:solidFill>
                <a:latin typeface="Arial Black" panose="020B0A04020102020204" pitchFamily="34" charset="0"/>
              </a:rPr>
              <a:t>$25k-35k</a:t>
            </a:r>
          </a:p>
        </p:txBody>
      </p:sp>
      <p:sp>
        <p:nvSpPr>
          <p:cNvPr id="62" name="TextBox 61"/>
          <p:cNvSpPr txBox="1"/>
          <p:nvPr/>
        </p:nvSpPr>
        <p:spPr>
          <a:xfrm>
            <a:off x="1744685" y="3086252"/>
            <a:ext cx="1249966" cy="281167"/>
          </a:xfrm>
          <a:prstGeom prst="rect">
            <a:avLst/>
          </a:prstGeom>
          <a:noFill/>
        </p:spPr>
        <p:txBody>
          <a:bodyPr wrap="square" rtlCol="0">
            <a:spAutoFit/>
          </a:bodyPr>
          <a:lstStyle/>
          <a:p>
            <a:pPr algn="ctr"/>
            <a:r>
              <a:rPr lang="en-US" sz="1227" b="1" dirty="0">
                <a:solidFill>
                  <a:schemeClr val="accent1">
                    <a:lumMod val="75000"/>
                  </a:schemeClr>
                </a:solidFill>
                <a:latin typeface="Arial Black" panose="020B0A04020102020204" pitchFamily="34" charset="0"/>
              </a:rPr>
              <a:t>$36k-60k</a:t>
            </a:r>
          </a:p>
        </p:txBody>
      </p:sp>
      <p:sp>
        <p:nvSpPr>
          <p:cNvPr id="63" name="TextBox 62"/>
          <p:cNvSpPr txBox="1"/>
          <p:nvPr/>
        </p:nvSpPr>
        <p:spPr>
          <a:xfrm>
            <a:off x="1751835" y="1987892"/>
            <a:ext cx="1249966" cy="281167"/>
          </a:xfrm>
          <a:prstGeom prst="rect">
            <a:avLst/>
          </a:prstGeom>
          <a:noFill/>
        </p:spPr>
        <p:txBody>
          <a:bodyPr wrap="square" rtlCol="0">
            <a:spAutoFit/>
          </a:bodyPr>
          <a:lstStyle/>
          <a:p>
            <a:pPr algn="ctr"/>
            <a:r>
              <a:rPr lang="en-US" sz="1227" b="1" dirty="0">
                <a:solidFill>
                  <a:schemeClr val="accent1">
                    <a:lumMod val="75000"/>
                  </a:schemeClr>
                </a:solidFill>
                <a:latin typeface="Arial Black" panose="020B0A04020102020204" pitchFamily="34" charset="0"/>
              </a:rPr>
              <a:t>$75k-105k</a:t>
            </a:r>
          </a:p>
        </p:txBody>
      </p:sp>
      <p:cxnSp>
        <p:nvCxnSpPr>
          <p:cNvPr id="12" name="Straight Arrow Connector 11"/>
          <p:cNvCxnSpPr>
            <a:stCxn id="37" idx="0"/>
            <a:endCxn id="44" idx="2"/>
          </p:cNvCxnSpPr>
          <p:nvPr/>
        </p:nvCxnSpPr>
        <p:spPr>
          <a:xfrm flipV="1">
            <a:off x="4838755" y="4828204"/>
            <a:ext cx="0" cy="180363"/>
          </a:xfrm>
          <a:prstGeom prst="straightConnector1">
            <a:avLst/>
          </a:prstGeom>
          <a:ln w="57150">
            <a:solidFill>
              <a:srgbClr val="4F81BD"/>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36" idx="0"/>
            <a:endCxn id="41" idx="2"/>
          </p:cNvCxnSpPr>
          <p:nvPr/>
        </p:nvCxnSpPr>
        <p:spPr>
          <a:xfrm flipV="1">
            <a:off x="3588441" y="3289677"/>
            <a:ext cx="4179" cy="168450"/>
          </a:xfrm>
          <a:prstGeom prst="straightConnector1">
            <a:avLst/>
          </a:prstGeom>
          <a:ln w="57150">
            <a:solidFill>
              <a:srgbClr val="4F81BD"/>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19" idx="0"/>
          </p:cNvCxnSpPr>
          <p:nvPr/>
        </p:nvCxnSpPr>
        <p:spPr>
          <a:xfrm flipH="1" flipV="1">
            <a:off x="6771409" y="3272420"/>
            <a:ext cx="428" cy="185707"/>
          </a:xfrm>
          <a:prstGeom prst="straightConnector1">
            <a:avLst/>
          </a:prstGeom>
          <a:ln w="57150">
            <a:solidFill>
              <a:srgbClr val="4F81BD"/>
            </a:solidFill>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p:cNvCxnSpPr>
            <a:cxnSpLocks/>
            <a:stCxn id="37" idx="3"/>
            <a:endCxn id="38" idx="2"/>
          </p:cNvCxnSpPr>
          <p:nvPr/>
        </p:nvCxnSpPr>
        <p:spPr>
          <a:xfrm flipV="1">
            <a:off x="5306346" y="3920872"/>
            <a:ext cx="346819" cy="1321491"/>
          </a:xfrm>
          <a:prstGeom prst="bentConnector2">
            <a:avLst/>
          </a:prstGeom>
          <a:ln w="76200">
            <a:solidFill>
              <a:srgbClr val="4F81BD"/>
            </a:solidFill>
            <a:tailEnd type="triangle"/>
          </a:ln>
        </p:spPr>
        <p:style>
          <a:lnRef idx="1">
            <a:schemeClr val="accent1"/>
          </a:lnRef>
          <a:fillRef idx="0">
            <a:schemeClr val="accent1"/>
          </a:fillRef>
          <a:effectRef idx="0">
            <a:schemeClr val="accent1"/>
          </a:effectRef>
          <a:fontRef idx="minor">
            <a:schemeClr val="tx1"/>
          </a:fontRef>
        </p:style>
      </p:cxnSp>
      <p:sp>
        <p:nvSpPr>
          <p:cNvPr id="66" name="Plaque 65"/>
          <p:cNvSpPr/>
          <p:nvPr/>
        </p:nvSpPr>
        <p:spPr>
          <a:xfrm>
            <a:off x="3584890" y="5913336"/>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64" b="1" dirty="0"/>
              <a:t>Zone I Careers</a:t>
            </a:r>
          </a:p>
        </p:txBody>
      </p:sp>
      <p:sp>
        <p:nvSpPr>
          <p:cNvPr id="67" name="Plaque 66"/>
          <p:cNvSpPr/>
          <p:nvPr/>
        </p:nvSpPr>
        <p:spPr>
          <a:xfrm>
            <a:off x="5090639" y="5903347"/>
            <a:ext cx="935182" cy="467591"/>
          </a:xfrm>
          <a:prstGeom prst="plaque">
            <a:avLst/>
          </a:prstGeom>
          <a:solidFill>
            <a:srgbClr val="E46C0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64" b="1" dirty="0"/>
              <a:t>Zone 2 Careers</a:t>
            </a:r>
          </a:p>
        </p:txBody>
      </p:sp>
      <p:sp>
        <p:nvSpPr>
          <p:cNvPr id="68" name="Plaque 67"/>
          <p:cNvSpPr/>
          <p:nvPr/>
        </p:nvSpPr>
        <p:spPr>
          <a:xfrm>
            <a:off x="6554512" y="5914480"/>
            <a:ext cx="935182" cy="467591"/>
          </a:xfrm>
          <a:prstGeom prst="plaque">
            <a:avLst/>
          </a:prstGeom>
          <a:solidFill>
            <a:srgbClr val="2DB52D"/>
          </a:solid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64" b="1" dirty="0"/>
              <a:t>Zone 3 Careers</a:t>
            </a:r>
          </a:p>
        </p:txBody>
      </p:sp>
      <p:sp>
        <p:nvSpPr>
          <p:cNvPr id="69" name="Plaque 68"/>
          <p:cNvSpPr/>
          <p:nvPr/>
        </p:nvSpPr>
        <p:spPr>
          <a:xfrm>
            <a:off x="8015924" y="5913336"/>
            <a:ext cx="935182" cy="467591"/>
          </a:xfrm>
          <a:prstGeom prst="plaque">
            <a:avLst/>
          </a:prstGeom>
          <a:solidFill>
            <a:srgbClr val="CC0099"/>
          </a:solidFill>
          <a:ln w="38100">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64" b="1" dirty="0"/>
              <a:t>Zone 4 Careers</a:t>
            </a:r>
          </a:p>
        </p:txBody>
      </p:sp>
      <p:sp>
        <p:nvSpPr>
          <p:cNvPr id="70" name="Plaque 69"/>
          <p:cNvSpPr/>
          <p:nvPr/>
        </p:nvSpPr>
        <p:spPr>
          <a:xfrm>
            <a:off x="4504731" y="1517958"/>
            <a:ext cx="935182"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91" b="1" dirty="0"/>
              <a:t>Registered Nurse (BS)</a:t>
            </a:r>
          </a:p>
        </p:txBody>
      </p:sp>
      <p:cxnSp>
        <p:nvCxnSpPr>
          <p:cNvPr id="71" name="Straight Arrow Connector 70"/>
          <p:cNvCxnSpPr>
            <a:stCxn id="52" idx="0"/>
            <a:endCxn id="70" idx="2"/>
          </p:cNvCxnSpPr>
          <p:nvPr/>
        </p:nvCxnSpPr>
        <p:spPr>
          <a:xfrm flipV="1">
            <a:off x="4971832" y="1985550"/>
            <a:ext cx="490" cy="168451"/>
          </a:xfrm>
          <a:prstGeom prst="straightConnector1">
            <a:avLst/>
          </a:prstGeom>
          <a:ln w="57150">
            <a:solidFill>
              <a:srgbClr val="4F81BD"/>
            </a:solidFill>
            <a:tailEnd type="triangle"/>
          </a:ln>
        </p:spPr>
        <p:style>
          <a:lnRef idx="1">
            <a:schemeClr val="accent1"/>
          </a:lnRef>
          <a:fillRef idx="0">
            <a:schemeClr val="accent1"/>
          </a:fillRef>
          <a:effectRef idx="0">
            <a:schemeClr val="accent1"/>
          </a:effectRef>
          <a:fontRef idx="minor">
            <a:schemeClr val="tx1"/>
          </a:fontRef>
        </p:style>
      </p:cxnSp>
      <p:cxnSp>
        <p:nvCxnSpPr>
          <p:cNvPr id="72" name="Elbow Connector 71"/>
          <p:cNvCxnSpPr>
            <a:stCxn id="52" idx="3"/>
            <a:endCxn id="40" idx="0"/>
          </p:cNvCxnSpPr>
          <p:nvPr/>
        </p:nvCxnSpPr>
        <p:spPr>
          <a:xfrm>
            <a:off x="5439424" y="2390169"/>
            <a:ext cx="136607" cy="440984"/>
          </a:xfrm>
          <a:prstGeom prst="bentConnector2">
            <a:avLst/>
          </a:prstGeom>
          <a:ln w="76200">
            <a:solidFill>
              <a:srgbClr val="4F81B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740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1812103" y="4139819"/>
            <a:ext cx="8618855" cy="1442866"/>
          </a:xfrm>
          <a:prstGeom prst="rect">
            <a:avLst/>
          </a:prstGeom>
          <a:solidFill>
            <a:srgbClr val="E9ED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endParaRPr lang="en-US" sz="1091">
              <a:solidFill>
                <a:prstClr val="white"/>
              </a:solidFill>
              <a:latin typeface="Calibri"/>
            </a:endParaRPr>
          </a:p>
        </p:txBody>
      </p:sp>
      <p:sp>
        <p:nvSpPr>
          <p:cNvPr id="56" name="Rectangle 55"/>
          <p:cNvSpPr/>
          <p:nvPr/>
        </p:nvSpPr>
        <p:spPr>
          <a:xfrm>
            <a:off x="1793515" y="2724899"/>
            <a:ext cx="8637443" cy="1491335"/>
          </a:xfrm>
          <a:prstGeom prst="rect">
            <a:avLst/>
          </a:prstGeom>
          <a:solidFill>
            <a:srgbClr val="D0D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endParaRPr lang="en-US" sz="920">
              <a:solidFill>
                <a:prstClr val="white"/>
              </a:solidFill>
              <a:latin typeface="Calibri"/>
            </a:endParaRPr>
          </a:p>
        </p:txBody>
      </p:sp>
      <p:sp>
        <p:nvSpPr>
          <p:cNvPr id="10" name="Rectangle 9"/>
          <p:cNvSpPr/>
          <p:nvPr/>
        </p:nvSpPr>
        <p:spPr>
          <a:xfrm>
            <a:off x="1793515" y="1388173"/>
            <a:ext cx="8637443" cy="1341850"/>
          </a:xfrm>
          <a:prstGeom prst="rect">
            <a:avLst/>
          </a:prstGeom>
          <a:solidFill>
            <a:srgbClr val="BCC7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endParaRPr lang="en-US" sz="920">
              <a:solidFill>
                <a:prstClr val="white"/>
              </a:solidFill>
              <a:latin typeface="Calibri"/>
            </a:endParaRPr>
          </a:p>
        </p:txBody>
      </p:sp>
      <p:sp>
        <p:nvSpPr>
          <p:cNvPr id="2" name="TextBox 1"/>
          <p:cNvSpPr txBox="1"/>
          <p:nvPr/>
        </p:nvSpPr>
        <p:spPr>
          <a:xfrm>
            <a:off x="3137648" y="-2772597"/>
            <a:ext cx="5916706" cy="1106008"/>
          </a:xfrm>
          <a:prstGeom prst="rect">
            <a:avLst/>
          </a:prstGeom>
          <a:noFill/>
        </p:spPr>
        <p:txBody>
          <a:bodyPr wrap="square" rtlCol="0">
            <a:spAutoFit/>
          </a:bodyPr>
          <a:lstStyle/>
          <a:p>
            <a:pPr algn="ctr" defTabSz="623438"/>
            <a:r>
              <a:rPr lang="en-US" sz="3293" b="1" dirty="0">
                <a:solidFill>
                  <a:prstClr val="black"/>
                </a:solidFill>
                <a:latin typeface="Calibri"/>
              </a:rPr>
              <a:t>Health Care Career Pathways </a:t>
            </a:r>
            <a:r>
              <a:rPr lang="en-US" sz="1647" b="1" dirty="0">
                <a:solidFill>
                  <a:prstClr val="black"/>
                </a:solidFill>
                <a:latin typeface="Calibri"/>
              </a:rPr>
              <a:t>(Through Partner Providers Cecil College and Harford Community College)</a:t>
            </a:r>
          </a:p>
        </p:txBody>
      </p:sp>
      <p:sp>
        <p:nvSpPr>
          <p:cNvPr id="7" name="Plaque 6"/>
          <p:cNvSpPr/>
          <p:nvPr/>
        </p:nvSpPr>
        <p:spPr>
          <a:xfrm>
            <a:off x="1812103" y="467591"/>
            <a:ext cx="8637443" cy="343802"/>
          </a:xfrm>
          <a:prstGeom prst="plaque">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841" b="1" dirty="0">
                <a:solidFill>
                  <a:prstClr val="white"/>
                </a:solidFill>
                <a:latin typeface="Calibri"/>
              </a:rPr>
              <a:t>Manufacturing Career Pathways</a:t>
            </a:r>
          </a:p>
        </p:txBody>
      </p:sp>
      <p:sp>
        <p:nvSpPr>
          <p:cNvPr id="8" name="Plaque 7"/>
          <p:cNvSpPr/>
          <p:nvPr/>
        </p:nvSpPr>
        <p:spPr>
          <a:xfrm>
            <a:off x="8864272" y="4618570"/>
            <a:ext cx="1096015"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091" b="1" dirty="0">
                <a:solidFill>
                  <a:prstClr val="white"/>
                </a:solidFill>
                <a:latin typeface="Calibri"/>
              </a:rPr>
              <a:t>Maintenance Mechanic</a:t>
            </a:r>
          </a:p>
        </p:txBody>
      </p:sp>
      <p:sp>
        <p:nvSpPr>
          <p:cNvPr id="33" name="Plaque 32"/>
          <p:cNvSpPr/>
          <p:nvPr/>
        </p:nvSpPr>
        <p:spPr>
          <a:xfrm>
            <a:off x="3137648" y="4343594"/>
            <a:ext cx="1226607"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091" b="1" dirty="0">
                <a:solidFill>
                  <a:prstClr val="white"/>
                </a:solidFill>
                <a:latin typeface="Calibri"/>
              </a:rPr>
              <a:t>Manufacturing Technician</a:t>
            </a:r>
          </a:p>
        </p:txBody>
      </p:sp>
      <p:sp>
        <p:nvSpPr>
          <p:cNvPr id="34" name="Plaque 33"/>
          <p:cNvSpPr/>
          <p:nvPr/>
        </p:nvSpPr>
        <p:spPr>
          <a:xfrm>
            <a:off x="3757152" y="4909856"/>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364" b="1" dirty="0">
                <a:solidFill>
                  <a:prstClr val="white"/>
                </a:solidFill>
                <a:latin typeface="Calibri"/>
              </a:rPr>
              <a:t>Welder</a:t>
            </a:r>
          </a:p>
        </p:txBody>
      </p:sp>
      <p:sp>
        <p:nvSpPr>
          <p:cNvPr id="35" name="Plaque 34"/>
          <p:cNvSpPr/>
          <p:nvPr/>
        </p:nvSpPr>
        <p:spPr>
          <a:xfrm>
            <a:off x="7080057" y="4618570"/>
            <a:ext cx="1001064"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091" b="1" dirty="0">
                <a:solidFill>
                  <a:prstClr val="white"/>
                </a:solidFill>
                <a:latin typeface="Calibri"/>
              </a:rPr>
              <a:t>Engineering Technician</a:t>
            </a:r>
          </a:p>
        </p:txBody>
      </p:sp>
      <p:sp>
        <p:nvSpPr>
          <p:cNvPr id="37" name="Plaque 36"/>
          <p:cNvSpPr/>
          <p:nvPr/>
        </p:nvSpPr>
        <p:spPr>
          <a:xfrm>
            <a:off x="5715108" y="4334503"/>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227" b="1" dirty="0">
                <a:solidFill>
                  <a:prstClr val="white"/>
                </a:solidFill>
                <a:latin typeface="Calibri"/>
              </a:rPr>
              <a:t>Machinist</a:t>
            </a:r>
          </a:p>
        </p:txBody>
      </p:sp>
      <p:sp>
        <p:nvSpPr>
          <p:cNvPr id="39" name="Plaque 38"/>
          <p:cNvSpPr/>
          <p:nvPr/>
        </p:nvSpPr>
        <p:spPr>
          <a:xfrm>
            <a:off x="7006122" y="1576836"/>
            <a:ext cx="1079235"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227" b="1" dirty="0">
                <a:solidFill>
                  <a:prstClr val="white"/>
                </a:solidFill>
                <a:latin typeface="Calibri"/>
              </a:rPr>
              <a:t>Engineering Manager</a:t>
            </a:r>
          </a:p>
        </p:txBody>
      </p:sp>
      <p:sp>
        <p:nvSpPr>
          <p:cNvPr id="41" name="Plaque 40"/>
          <p:cNvSpPr/>
          <p:nvPr/>
        </p:nvSpPr>
        <p:spPr>
          <a:xfrm>
            <a:off x="3609644" y="2884392"/>
            <a:ext cx="1033158" cy="467591"/>
          </a:xfrm>
          <a:prstGeom prst="plaque">
            <a:avLst/>
          </a:prstGeom>
          <a:solidFill>
            <a:srgbClr val="E46C0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091" b="1" dirty="0">
                <a:solidFill>
                  <a:prstClr val="white"/>
                </a:solidFill>
                <a:latin typeface="Calibri"/>
              </a:rPr>
              <a:t>CNC Programmer</a:t>
            </a:r>
          </a:p>
        </p:txBody>
      </p:sp>
      <p:sp>
        <p:nvSpPr>
          <p:cNvPr id="47" name="Plaque 46"/>
          <p:cNvSpPr/>
          <p:nvPr/>
        </p:nvSpPr>
        <p:spPr>
          <a:xfrm>
            <a:off x="7069289" y="3208774"/>
            <a:ext cx="935182" cy="467591"/>
          </a:xfrm>
          <a:prstGeom prst="plaque">
            <a:avLst/>
          </a:prstGeom>
          <a:solidFill>
            <a:srgbClr val="2DB52D"/>
          </a:solid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091" b="1" dirty="0">
                <a:solidFill>
                  <a:prstClr val="white"/>
                </a:solidFill>
                <a:latin typeface="Calibri"/>
              </a:rPr>
              <a:t>CAD Designer</a:t>
            </a:r>
          </a:p>
        </p:txBody>
      </p:sp>
      <p:sp>
        <p:nvSpPr>
          <p:cNvPr id="9" name="TextBox 8"/>
          <p:cNvSpPr txBox="1"/>
          <p:nvPr/>
        </p:nvSpPr>
        <p:spPr>
          <a:xfrm>
            <a:off x="1744685" y="899005"/>
            <a:ext cx="1669179" cy="461665"/>
          </a:xfrm>
          <a:prstGeom prst="rect">
            <a:avLst/>
          </a:prstGeom>
          <a:noFill/>
        </p:spPr>
        <p:txBody>
          <a:bodyPr wrap="square" rtlCol="0">
            <a:spAutoFit/>
          </a:bodyPr>
          <a:lstStyle/>
          <a:p>
            <a:pPr algn="ctr" defTabSz="623438"/>
            <a:r>
              <a:rPr lang="en-US" sz="1200" b="1" dirty="0">
                <a:solidFill>
                  <a:prstClr val="black"/>
                </a:solidFill>
                <a:latin typeface="Arial Black" panose="020B0A04020102020204" pitchFamily="34" charset="0"/>
              </a:rPr>
              <a:t>Field of Work/ Division</a:t>
            </a:r>
          </a:p>
        </p:txBody>
      </p:sp>
      <p:sp>
        <p:nvSpPr>
          <p:cNvPr id="53" name="TextBox 52"/>
          <p:cNvSpPr txBox="1"/>
          <p:nvPr/>
        </p:nvSpPr>
        <p:spPr>
          <a:xfrm>
            <a:off x="4017819" y="940993"/>
            <a:ext cx="1249966" cy="307777"/>
          </a:xfrm>
          <a:prstGeom prst="rect">
            <a:avLst/>
          </a:prstGeom>
          <a:noFill/>
        </p:spPr>
        <p:txBody>
          <a:bodyPr wrap="square" rtlCol="0">
            <a:spAutoFit/>
          </a:bodyPr>
          <a:lstStyle/>
          <a:p>
            <a:pPr algn="ctr" defTabSz="623438"/>
            <a:r>
              <a:rPr lang="en-US" sz="1400" b="1" dirty="0">
                <a:solidFill>
                  <a:prstClr val="black"/>
                </a:solidFill>
                <a:latin typeface="Arial Black" panose="020B0A04020102020204" pitchFamily="34" charset="0"/>
              </a:rPr>
              <a:t>Production</a:t>
            </a:r>
          </a:p>
        </p:txBody>
      </p:sp>
      <p:sp>
        <p:nvSpPr>
          <p:cNvPr id="54" name="TextBox 53"/>
          <p:cNvSpPr txBox="1"/>
          <p:nvPr/>
        </p:nvSpPr>
        <p:spPr>
          <a:xfrm>
            <a:off x="6824949" y="904335"/>
            <a:ext cx="1345773" cy="307777"/>
          </a:xfrm>
          <a:prstGeom prst="rect">
            <a:avLst/>
          </a:prstGeom>
          <a:noFill/>
        </p:spPr>
        <p:txBody>
          <a:bodyPr wrap="square" rtlCol="0">
            <a:spAutoFit/>
          </a:bodyPr>
          <a:lstStyle/>
          <a:p>
            <a:pPr algn="ctr" defTabSz="623438"/>
            <a:r>
              <a:rPr lang="en-US" sz="1400" b="1" dirty="0">
                <a:solidFill>
                  <a:prstClr val="black"/>
                </a:solidFill>
                <a:latin typeface="Arial Black" panose="020B0A04020102020204" pitchFamily="34" charset="0"/>
              </a:rPr>
              <a:t>Engineering</a:t>
            </a:r>
          </a:p>
        </p:txBody>
      </p:sp>
      <p:sp>
        <p:nvSpPr>
          <p:cNvPr id="55" name="TextBox 54"/>
          <p:cNvSpPr txBox="1"/>
          <p:nvPr/>
        </p:nvSpPr>
        <p:spPr>
          <a:xfrm>
            <a:off x="8678870" y="904335"/>
            <a:ext cx="1639384" cy="307777"/>
          </a:xfrm>
          <a:prstGeom prst="rect">
            <a:avLst/>
          </a:prstGeom>
          <a:noFill/>
        </p:spPr>
        <p:txBody>
          <a:bodyPr wrap="square" rtlCol="0">
            <a:spAutoFit/>
          </a:bodyPr>
          <a:lstStyle/>
          <a:p>
            <a:pPr algn="ctr" defTabSz="623438"/>
            <a:r>
              <a:rPr lang="en-US" sz="1400" b="1" dirty="0">
                <a:solidFill>
                  <a:prstClr val="black"/>
                </a:solidFill>
                <a:latin typeface="Arial Black" panose="020B0A04020102020204" pitchFamily="34" charset="0"/>
              </a:rPr>
              <a:t>Maintenance</a:t>
            </a:r>
          </a:p>
        </p:txBody>
      </p:sp>
      <p:sp>
        <p:nvSpPr>
          <p:cNvPr id="58" name="TextBox 57"/>
          <p:cNvSpPr txBox="1"/>
          <p:nvPr/>
        </p:nvSpPr>
        <p:spPr>
          <a:xfrm>
            <a:off x="1761235" y="1766358"/>
            <a:ext cx="1249966" cy="281167"/>
          </a:xfrm>
          <a:prstGeom prst="rect">
            <a:avLst/>
          </a:prstGeom>
          <a:noFill/>
        </p:spPr>
        <p:txBody>
          <a:bodyPr wrap="square" rtlCol="0">
            <a:spAutoFit/>
          </a:bodyPr>
          <a:lstStyle/>
          <a:p>
            <a:pPr algn="ctr" defTabSz="623438"/>
            <a:r>
              <a:rPr lang="en-US" sz="1227" b="1" dirty="0">
                <a:solidFill>
                  <a:prstClr val="black"/>
                </a:solidFill>
                <a:latin typeface="Arial Black" panose="020B0A04020102020204" pitchFamily="34" charset="0"/>
              </a:rPr>
              <a:t>Senior-Level</a:t>
            </a:r>
          </a:p>
        </p:txBody>
      </p:sp>
      <p:sp>
        <p:nvSpPr>
          <p:cNvPr id="59" name="TextBox 58"/>
          <p:cNvSpPr txBox="1"/>
          <p:nvPr/>
        </p:nvSpPr>
        <p:spPr>
          <a:xfrm>
            <a:off x="1754310" y="2888763"/>
            <a:ext cx="1249966" cy="281167"/>
          </a:xfrm>
          <a:prstGeom prst="rect">
            <a:avLst/>
          </a:prstGeom>
          <a:noFill/>
        </p:spPr>
        <p:txBody>
          <a:bodyPr wrap="square" rtlCol="0">
            <a:spAutoFit/>
          </a:bodyPr>
          <a:lstStyle/>
          <a:p>
            <a:pPr algn="ctr" defTabSz="623438"/>
            <a:r>
              <a:rPr lang="en-US" sz="1227" b="1" dirty="0">
                <a:solidFill>
                  <a:prstClr val="black"/>
                </a:solidFill>
                <a:latin typeface="Arial Black" panose="020B0A04020102020204" pitchFamily="34" charset="0"/>
              </a:rPr>
              <a:t>Mid-Level</a:t>
            </a:r>
          </a:p>
        </p:txBody>
      </p:sp>
      <p:sp>
        <p:nvSpPr>
          <p:cNvPr id="60" name="TextBox 59"/>
          <p:cNvSpPr txBox="1"/>
          <p:nvPr/>
        </p:nvSpPr>
        <p:spPr>
          <a:xfrm>
            <a:off x="1793515" y="4432536"/>
            <a:ext cx="1249966" cy="281167"/>
          </a:xfrm>
          <a:prstGeom prst="rect">
            <a:avLst/>
          </a:prstGeom>
          <a:noFill/>
        </p:spPr>
        <p:txBody>
          <a:bodyPr wrap="square" rtlCol="0">
            <a:spAutoFit/>
          </a:bodyPr>
          <a:lstStyle/>
          <a:p>
            <a:pPr algn="ctr" defTabSz="623438"/>
            <a:r>
              <a:rPr lang="en-US" sz="1227" b="1" dirty="0">
                <a:solidFill>
                  <a:prstClr val="black"/>
                </a:solidFill>
                <a:latin typeface="Arial Black" panose="020B0A04020102020204" pitchFamily="34" charset="0"/>
              </a:rPr>
              <a:t>Entry Level</a:t>
            </a:r>
          </a:p>
        </p:txBody>
      </p:sp>
      <p:sp>
        <p:nvSpPr>
          <p:cNvPr id="61" name="TextBox 60"/>
          <p:cNvSpPr txBox="1"/>
          <p:nvPr/>
        </p:nvSpPr>
        <p:spPr>
          <a:xfrm>
            <a:off x="1754310" y="4627457"/>
            <a:ext cx="1249966" cy="281167"/>
          </a:xfrm>
          <a:prstGeom prst="rect">
            <a:avLst/>
          </a:prstGeom>
          <a:noFill/>
        </p:spPr>
        <p:txBody>
          <a:bodyPr wrap="square" rtlCol="0">
            <a:spAutoFit/>
          </a:bodyPr>
          <a:lstStyle/>
          <a:p>
            <a:pPr algn="ctr" defTabSz="623438"/>
            <a:r>
              <a:rPr lang="en-US" sz="1227" b="1" dirty="0">
                <a:solidFill>
                  <a:srgbClr val="4F81BD">
                    <a:lumMod val="75000"/>
                  </a:srgbClr>
                </a:solidFill>
                <a:latin typeface="Arial Black" panose="020B0A04020102020204" pitchFamily="34" charset="0"/>
              </a:rPr>
              <a:t>$25k-35k</a:t>
            </a:r>
          </a:p>
        </p:txBody>
      </p:sp>
      <p:sp>
        <p:nvSpPr>
          <p:cNvPr id="62" name="TextBox 61"/>
          <p:cNvSpPr txBox="1"/>
          <p:nvPr/>
        </p:nvSpPr>
        <p:spPr>
          <a:xfrm>
            <a:off x="1744685" y="3086252"/>
            <a:ext cx="1249966" cy="281167"/>
          </a:xfrm>
          <a:prstGeom prst="rect">
            <a:avLst/>
          </a:prstGeom>
          <a:noFill/>
        </p:spPr>
        <p:txBody>
          <a:bodyPr wrap="square" rtlCol="0">
            <a:spAutoFit/>
          </a:bodyPr>
          <a:lstStyle/>
          <a:p>
            <a:pPr algn="ctr" defTabSz="623438"/>
            <a:r>
              <a:rPr lang="en-US" sz="1227" b="1" dirty="0">
                <a:solidFill>
                  <a:srgbClr val="4F81BD">
                    <a:lumMod val="75000"/>
                  </a:srgbClr>
                </a:solidFill>
                <a:latin typeface="Arial Black" panose="020B0A04020102020204" pitchFamily="34" charset="0"/>
              </a:rPr>
              <a:t>$36k-60k</a:t>
            </a:r>
          </a:p>
        </p:txBody>
      </p:sp>
      <p:sp>
        <p:nvSpPr>
          <p:cNvPr id="63" name="TextBox 62"/>
          <p:cNvSpPr txBox="1"/>
          <p:nvPr/>
        </p:nvSpPr>
        <p:spPr>
          <a:xfrm>
            <a:off x="1751835" y="1987892"/>
            <a:ext cx="1249966" cy="281167"/>
          </a:xfrm>
          <a:prstGeom prst="rect">
            <a:avLst/>
          </a:prstGeom>
          <a:noFill/>
        </p:spPr>
        <p:txBody>
          <a:bodyPr wrap="square" rtlCol="0">
            <a:spAutoFit/>
          </a:bodyPr>
          <a:lstStyle/>
          <a:p>
            <a:pPr algn="ctr" defTabSz="623438"/>
            <a:r>
              <a:rPr lang="en-US" sz="1227" b="1" dirty="0">
                <a:solidFill>
                  <a:srgbClr val="4F81BD">
                    <a:lumMod val="75000"/>
                  </a:srgbClr>
                </a:solidFill>
                <a:latin typeface="Arial Black" panose="020B0A04020102020204" pitchFamily="34" charset="0"/>
              </a:rPr>
              <a:t>$66k-105k</a:t>
            </a:r>
          </a:p>
        </p:txBody>
      </p:sp>
      <p:sp>
        <p:nvSpPr>
          <p:cNvPr id="66" name="Plaque 65"/>
          <p:cNvSpPr/>
          <p:nvPr/>
        </p:nvSpPr>
        <p:spPr>
          <a:xfrm>
            <a:off x="3413864" y="5945034"/>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364" b="1" dirty="0">
                <a:solidFill>
                  <a:prstClr val="white"/>
                </a:solidFill>
                <a:latin typeface="Calibri"/>
              </a:rPr>
              <a:t>Zone I Careers</a:t>
            </a:r>
          </a:p>
        </p:txBody>
      </p:sp>
      <p:sp>
        <p:nvSpPr>
          <p:cNvPr id="67" name="Plaque 66"/>
          <p:cNvSpPr/>
          <p:nvPr/>
        </p:nvSpPr>
        <p:spPr>
          <a:xfrm>
            <a:off x="4919613" y="5951473"/>
            <a:ext cx="935182" cy="467591"/>
          </a:xfrm>
          <a:prstGeom prst="plaque">
            <a:avLst/>
          </a:prstGeom>
          <a:solidFill>
            <a:schemeClr val="accent6">
              <a:lumMod val="75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364" b="1" dirty="0">
                <a:solidFill>
                  <a:prstClr val="white"/>
                </a:solidFill>
                <a:latin typeface="Calibri"/>
              </a:rPr>
              <a:t>Zone 2 Careers</a:t>
            </a:r>
          </a:p>
        </p:txBody>
      </p:sp>
      <p:sp>
        <p:nvSpPr>
          <p:cNvPr id="68" name="Plaque 67"/>
          <p:cNvSpPr/>
          <p:nvPr/>
        </p:nvSpPr>
        <p:spPr>
          <a:xfrm>
            <a:off x="6383486" y="5962606"/>
            <a:ext cx="935182" cy="467591"/>
          </a:xfrm>
          <a:prstGeom prst="plaque">
            <a:avLst/>
          </a:prstGeom>
          <a:solidFill>
            <a:srgbClr val="2DB52D"/>
          </a:solid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364" b="1" dirty="0">
                <a:solidFill>
                  <a:prstClr val="white"/>
                </a:solidFill>
                <a:latin typeface="Calibri"/>
              </a:rPr>
              <a:t>Zone 3 Careers</a:t>
            </a:r>
          </a:p>
        </p:txBody>
      </p:sp>
      <p:sp>
        <p:nvSpPr>
          <p:cNvPr id="69" name="Plaque 68"/>
          <p:cNvSpPr/>
          <p:nvPr/>
        </p:nvSpPr>
        <p:spPr>
          <a:xfrm>
            <a:off x="7799438" y="5961462"/>
            <a:ext cx="935182" cy="467591"/>
          </a:xfrm>
          <a:prstGeom prst="plaque">
            <a:avLst/>
          </a:prstGeom>
          <a:solidFill>
            <a:srgbClr val="CC0099"/>
          </a:solidFill>
          <a:ln w="38100">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364" b="1" dirty="0">
                <a:solidFill>
                  <a:prstClr val="white"/>
                </a:solidFill>
                <a:latin typeface="Calibri"/>
              </a:rPr>
              <a:t>Zone 4 Careers</a:t>
            </a:r>
          </a:p>
        </p:txBody>
      </p:sp>
      <p:sp>
        <p:nvSpPr>
          <p:cNvPr id="74" name="Plaque 73"/>
          <p:cNvSpPr/>
          <p:nvPr/>
        </p:nvSpPr>
        <p:spPr>
          <a:xfrm>
            <a:off x="4817306" y="2876665"/>
            <a:ext cx="1065063" cy="467591"/>
          </a:xfrm>
          <a:prstGeom prst="plaque">
            <a:avLst/>
          </a:prstGeom>
          <a:solidFill>
            <a:srgbClr val="009AD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227" b="1" dirty="0">
                <a:solidFill>
                  <a:prstClr val="white"/>
                </a:solidFill>
                <a:latin typeface="Calibri"/>
              </a:rPr>
              <a:t>First Line Supervisor</a:t>
            </a:r>
          </a:p>
        </p:txBody>
      </p:sp>
      <p:sp>
        <p:nvSpPr>
          <p:cNvPr id="75" name="Plaque 74"/>
          <p:cNvSpPr/>
          <p:nvPr/>
        </p:nvSpPr>
        <p:spPr>
          <a:xfrm>
            <a:off x="7006122" y="2116287"/>
            <a:ext cx="1079235"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364" b="1" dirty="0">
                <a:solidFill>
                  <a:prstClr val="white"/>
                </a:solidFill>
                <a:latin typeface="Calibri"/>
              </a:rPr>
              <a:t>Engineer</a:t>
            </a:r>
          </a:p>
        </p:txBody>
      </p:sp>
      <p:sp>
        <p:nvSpPr>
          <p:cNvPr id="38" name="Plaque 37">
            <a:extLst>
              <a:ext uri="{FF2B5EF4-FFF2-40B4-BE49-F238E27FC236}">
                <a16:creationId xmlns:a16="http://schemas.microsoft.com/office/drawing/2014/main" xmlns="" id="{A55571EC-C241-4CAD-BA11-EF98D8E9748D}"/>
              </a:ext>
            </a:extLst>
          </p:cNvPr>
          <p:cNvSpPr/>
          <p:nvPr/>
        </p:nvSpPr>
        <p:spPr>
          <a:xfrm>
            <a:off x="4430708" y="4342268"/>
            <a:ext cx="1226607"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955" b="1" dirty="0">
                <a:solidFill>
                  <a:prstClr val="white"/>
                </a:solidFill>
                <a:latin typeface="Calibri"/>
              </a:rPr>
              <a:t>Production/ Planning/ Expediting Clerk</a:t>
            </a:r>
          </a:p>
        </p:txBody>
      </p:sp>
      <p:sp>
        <p:nvSpPr>
          <p:cNvPr id="42" name="Plaque 41">
            <a:extLst>
              <a:ext uri="{FF2B5EF4-FFF2-40B4-BE49-F238E27FC236}">
                <a16:creationId xmlns:a16="http://schemas.microsoft.com/office/drawing/2014/main" xmlns="" id="{6DE154AF-3959-4EF9-A820-7D9DFA87E0D2}"/>
              </a:ext>
            </a:extLst>
          </p:cNvPr>
          <p:cNvSpPr/>
          <p:nvPr/>
        </p:nvSpPr>
        <p:spPr>
          <a:xfrm>
            <a:off x="3609644" y="3466715"/>
            <a:ext cx="1033158" cy="467591"/>
          </a:xfrm>
          <a:prstGeom prst="plaque">
            <a:avLst/>
          </a:prstGeom>
          <a:solidFill>
            <a:srgbClr val="E46C0A"/>
          </a:solidFill>
          <a:ln w="38100">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227" b="1" dirty="0">
                <a:solidFill>
                  <a:prstClr val="white"/>
                </a:solidFill>
                <a:latin typeface="Calibri"/>
              </a:rPr>
              <a:t>CNC Operator</a:t>
            </a:r>
          </a:p>
        </p:txBody>
      </p:sp>
      <p:sp>
        <p:nvSpPr>
          <p:cNvPr id="43" name="Plaque 42">
            <a:extLst>
              <a:ext uri="{FF2B5EF4-FFF2-40B4-BE49-F238E27FC236}">
                <a16:creationId xmlns:a16="http://schemas.microsoft.com/office/drawing/2014/main" xmlns="" id="{92304806-7A3D-4C18-96C6-475AEDB85AAE}"/>
              </a:ext>
            </a:extLst>
          </p:cNvPr>
          <p:cNvSpPr/>
          <p:nvPr/>
        </p:nvSpPr>
        <p:spPr>
          <a:xfrm>
            <a:off x="4106645" y="1822844"/>
            <a:ext cx="1079235" cy="467591"/>
          </a:xfrm>
          <a:prstGeom prst="plaque">
            <a:avLst/>
          </a:prstGeom>
          <a:solidFill>
            <a:srgbClr val="CC009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364" b="1" dirty="0">
                <a:solidFill>
                  <a:prstClr val="white"/>
                </a:solidFill>
                <a:latin typeface="Calibri"/>
              </a:rPr>
              <a:t>General Manager</a:t>
            </a:r>
          </a:p>
        </p:txBody>
      </p:sp>
      <p:sp>
        <p:nvSpPr>
          <p:cNvPr id="45" name="Plaque 44">
            <a:extLst>
              <a:ext uri="{FF2B5EF4-FFF2-40B4-BE49-F238E27FC236}">
                <a16:creationId xmlns:a16="http://schemas.microsoft.com/office/drawing/2014/main" xmlns="" id="{F50FC617-DB82-438E-84D6-FAA57350577C}"/>
              </a:ext>
            </a:extLst>
          </p:cNvPr>
          <p:cNvSpPr/>
          <p:nvPr/>
        </p:nvSpPr>
        <p:spPr>
          <a:xfrm>
            <a:off x="4817307" y="3454612"/>
            <a:ext cx="1071421"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227" b="1" dirty="0">
                <a:solidFill>
                  <a:prstClr val="white"/>
                </a:solidFill>
                <a:latin typeface="Calibri"/>
              </a:rPr>
              <a:t>QC Technician</a:t>
            </a:r>
          </a:p>
        </p:txBody>
      </p:sp>
      <p:sp>
        <p:nvSpPr>
          <p:cNvPr id="36" name="Plaque 35">
            <a:extLst>
              <a:ext uri="{FF2B5EF4-FFF2-40B4-BE49-F238E27FC236}">
                <a16:creationId xmlns:a16="http://schemas.microsoft.com/office/drawing/2014/main" xmlns="" id="{DF101724-683D-457A-95B9-66CCA2C2F949}"/>
              </a:ext>
            </a:extLst>
          </p:cNvPr>
          <p:cNvSpPr/>
          <p:nvPr/>
        </p:nvSpPr>
        <p:spPr>
          <a:xfrm>
            <a:off x="4795310" y="4910774"/>
            <a:ext cx="935182" cy="467591"/>
          </a:xfrm>
          <a:prstGeom prst="plaque">
            <a:avLst/>
          </a:prstGeom>
          <a:solidFill>
            <a:srgbClr val="009AD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227" b="1" dirty="0">
                <a:solidFill>
                  <a:prstClr val="white"/>
                </a:solidFill>
                <a:latin typeface="Calibri"/>
              </a:rPr>
              <a:t>Machine Operator</a:t>
            </a:r>
          </a:p>
        </p:txBody>
      </p:sp>
      <p:cxnSp>
        <p:nvCxnSpPr>
          <p:cNvPr id="4" name="Connector: Elbow 3">
            <a:extLst>
              <a:ext uri="{FF2B5EF4-FFF2-40B4-BE49-F238E27FC236}">
                <a16:creationId xmlns:a16="http://schemas.microsoft.com/office/drawing/2014/main" xmlns="" id="{71FA50A7-A634-417A-B964-FCBD28549A46}"/>
              </a:ext>
            </a:extLst>
          </p:cNvPr>
          <p:cNvCxnSpPr>
            <a:cxnSpLocks/>
            <a:stCxn id="38" idx="0"/>
            <a:endCxn id="42" idx="2"/>
          </p:cNvCxnSpPr>
          <p:nvPr/>
        </p:nvCxnSpPr>
        <p:spPr>
          <a:xfrm rot="16200000" flipV="1">
            <a:off x="4381137" y="3679393"/>
            <a:ext cx="407963" cy="917788"/>
          </a:xfrm>
          <a:prstGeom prst="bentConnector3">
            <a:avLst>
              <a:gd name="adj1" fmla="val 50000"/>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xmlns="" id="{010E1470-F4AA-46BA-94B5-3CE4A1021E19}"/>
              </a:ext>
            </a:extLst>
          </p:cNvPr>
          <p:cNvCxnSpPr>
            <a:stCxn id="33" idx="0"/>
            <a:endCxn id="42" idx="2"/>
          </p:cNvCxnSpPr>
          <p:nvPr/>
        </p:nvCxnSpPr>
        <p:spPr>
          <a:xfrm rot="5400000" flipH="1" flipV="1">
            <a:off x="3733942" y="3951315"/>
            <a:ext cx="409289" cy="375272"/>
          </a:xfrm>
          <a:prstGeom prst="bentConnector3">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xmlns="" id="{7FF956BB-A730-4671-8D57-611377937A3B}"/>
              </a:ext>
            </a:extLst>
          </p:cNvPr>
          <p:cNvSpPr/>
          <p:nvPr/>
        </p:nvSpPr>
        <p:spPr>
          <a:xfrm>
            <a:off x="3473605" y="2786327"/>
            <a:ext cx="1249966" cy="1253495"/>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endParaRPr lang="en-US" sz="1227">
              <a:solidFill>
                <a:prstClr val="white"/>
              </a:solidFill>
              <a:latin typeface="Calibri"/>
            </a:endParaRPr>
          </a:p>
        </p:txBody>
      </p:sp>
      <p:sp>
        <p:nvSpPr>
          <p:cNvPr id="40" name="Plaque 39">
            <a:extLst>
              <a:ext uri="{FF2B5EF4-FFF2-40B4-BE49-F238E27FC236}">
                <a16:creationId xmlns:a16="http://schemas.microsoft.com/office/drawing/2014/main" xmlns="" id="{2419127A-2C6C-42A0-9E70-3C967C18A46C}"/>
              </a:ext>
            </a:extLst>
          </p:cNvPr>
          <p:cNvSpPr/>
          <p:nvPr/>
        </p:nvSpPr>
        <p:spPr>
          <a:xfrm>
            <a:off x="8618312" y="3239135"/>
            <a:ext cx="1482013" cy="467591"/>
          </a:xfrm>
          <a:prstGeom prst="plaque">
            <a:avLst/>
          </a:prstGeom>
          <a:solidFill>
            <a:srgbClr val="E46C0A"/>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091" b="1" dirty="0">
                <a:solidFill>
                  <a:prstClr val="white"/>
                </a:solidFill>
                <a:latin typeface="Calibri"/>
              </a:rPr>
              <a:t>Industrial Machinery Mechanic</a:t>
            </a:r>
          </a:p>
        </p:txBody>
      </p:sp>
      <p:sp>
        <p:nvSpPr>
          <p:cNvPr id="44" name="Plaque 43">
            <a:extLst>
              <a:ext uri="{FF2B5EF4-FFF2-40B4-BE49-F238E27FC236}">
                <a16:creationId xmlns:a16="http://schemas.microsoft.com/office/drawing/2014/main" xmlns="" id="{366FFCDE-6175-4508-981E-B0FBE1111AAF}"/>
              </a:ext>
            </a:extLst>
          </p:cNvPr>
          <p:cNvSpPr/>
          <p:nvPr/>
        </p:nvSpPr>
        <p:spPr>
          <a:xfrm>
            <a:off x="8678870" y="1889715"/>
            <a:ext cx="1318653" cy="467591"/>
          </a:xfrm>
          <a:prstGeom prst="plaque">
            <a:avLst/>
          </a:prstGeom>
          <a:solidFill>
            <a:srgbClr val="E46C0A"/>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r>
              <a:rPr lang="en-US" sz="1227" b="1" dirty="0">
                <a:solidFill>
                  <a:prstClr val="white"/>
                </a:solidFill>
                <a:latin typeface="Calibri"/>
              </a:rPr>
              <a:t>Maintenance Manager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SWIP</Template>
  <TotalTime>29868</TotalTime>
  <Words>499</Words>
  <Application>Microsoft Macintosh PowerPoint</Application>
  <PresentationFormat>Custom</PresentationFormat>
  <Paragraphs>142</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Susquehanna Workforce Innovation Partnership</vt:lpstr>
      <vt:lpstr>Agenda</vt:lpstr>
      <vt:lpstr>Transportation in Susquehanna Region: Programs, Plans, and Resources</vt:lpstr>
      <vt:lpstr>Vision and Mission</vt:lpstr>
      <vt:lpstr>PowerPoint Presentation</vt:lpstr>
      <vt:lpstr>Career Pathways</vt:lpstr>
      <vt:lpstr>PowerPoint Presentation</vt:lpstr>
      <vt:lpstr>PowerPoint Presentation</vt:lpstr>
      <vt:lpstr>PowerPoint Presentation</vt:lpstr>
      <vt:lpstr>Soft Skills Training</vt:lpstr>
      <vt:lpstr>Common Referral Practice</vt:lpstr>
      <vt:lpstr>Communications</vt:lpstr>
      <vt:lpstr>Small Groups</vt:lpstr>
      <vt:lpstr>Quarterly Meetings for FY2019</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November 13</dc:title>
  <dc:subject/>
  <dc:creator>Joan Michel</dc:creator>
  <cp:keywords/>
  <dc:description/>
  <cp:lastModifiedBy>Joan Michel</cp:lastModifiedBy>
  <cp:revision>33</cp:revision>
  <cp:lastPrinted>2018-08-20T18:11:16Z</cp:lastPrinted>
  <dcterms:created xsi:type="dcterms:W3CDTF">2018-08-02T15:36:13Z</dcterms:created>
  <dcterms:modified xsi:type="dcterms:W3CDTF">2018-11-13T11:55:05Z</dcterms:modified>
  <cp:category/>
</cp:coreProperties>
</file>