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64" r:id="rId2"/>
    <p:sldId id="268" r:id="rId3"/>
    <p:sldId id="402" r:id="rId4"/>
    <p:sldId id="257" r:id="rId5"/>
    <p:sldId id="258" r:id="rId6"/>
    <p:sldId id="259" r:id="rId7"/>
    <p:sldId id="262" r:id="rId8"/>
    <p:sldId id="404" r:id="rId9"/>
    <p:sldId id="403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466"/>
    <p:restoredTop sz="94294"/>
  </p:normalViewPr>
  <p:slideViewPr>
    <p:cSldViewPr snapToGrid="0" snapToObjects="1">
      <p:cViewPr varScale="1">
        <p:scale>
          <a:sx n="118" d="100"/>
          <a:sy n="118" d="100"/>
        </p:scale>
        <p:origin x="224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092B434-2E09-624D-89C1-E3F1E69090C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1FCDF1-915F-7D4B-A24B-7FAA5BE1FE3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67EC8C-3EAA-1B44-9A2E-C14A0E80C987}" type="datetimeFigureOut">
              <a:rPr lang="en-US" smtClean="0"/>
              <a:t>1/19/21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D611B58-0F16-7046-A8A1-137FA5C1C4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841979-9A32-A140-9B5D-44B21604E17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E6875D-C737-D745-A29D-33886A6F55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9429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427D5C-28F0-AD48-A7DF-1081CDB49276}" type="datetimeFigureOut">
              <a:rPr lang="en-US" smtClean="0"/>
              <a:t>1/19/21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17CDD9-886B-F24C-997F-45FA88958B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0671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7CDD9-886B-F24C-997F-45FA88958B0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1487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7CDD9-886B-F24C-997F-45FA88958B0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4564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517CDD9-886B-F24C-997F-45FA88958B0F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3838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C464B3-9180-2941-9067-C2579214C4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B2816E6-D761-254D-AB86-6A7EE8D842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6" indent="0" algn="ctr">
              <a:buNone/>
              <a:defRPr sz="2000"/>
            </a:lvl2pPr>
            <a:lvl3pPr marL="914411" indent="0" algn="ctr">
              <a:buNone/>
              <a:defRPr sz="1800"/>
            </a:lvl3pPr>
            <a:lvl4pPr marL="1371617" indent="0" algn="ctr">
              <a:buNone/>
              <a:defRPr sz="1600"/>
            </a:lvl4pPr>
            <a:lvl5pPr marL="1828823" indent="0" algn="ctr">
              <a:buNone/>
              <a:defRPr sz="1600"/>
            </a:lvl5pPr>
            <a:lvl6pPr marL="2286029" indent="0" algn="ctr">
              <a:buNone/>
              <a:defRPr sz="1600"/>
            </a:lvl6pPr>
            <a:lvl7pPr marL="2743234" indent="0" algn="ctr">
              <a:buNone/>
              <a:defRPr sz="1600"/>
            </a:lvl7pPr>
            <a:lvl8pPr marL="3200440" indent="0" algn="ctr">
              <a:buNone/>
              <a:defRPr sz="1600"/>
            </a:lvl8pPr>
            <a:lvl9pPr marL="3657646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6D15E7-F246-F24D-907E-5935A6B5E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F1B9-6477-A74F-8CB2-581FC292E9BF}" type="datetimeFigureOut">
              <a:rPr lang="en-US" smtClean="0"/>
              <a:t>1/19/21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CA2C78-3B35-7941-A523-C4B7EDB15E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47355B-ED80-0247-8C97-15C03D0716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343A-4694-B84B-A5BE-50B94046EF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103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D1261-3E46-1B46-B142-394A54AB3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7508E3-3A55-3B4E-999A-C8795F39B4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C59377-8E53-A242-91B2-14C56639B5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F1B9-6477-A74F-8CB2-581FC292E9BF}" type="datetimeFigureOut">
              <a:rPr lang="en-US" smtClean="0"/>
              <a:t>1/19/21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2B6A87-264F-0544-9A39-7118D1781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D621A0-BEEF-9E47-B974-D47F720EB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343A-4694-B84B-A5BE-50B94046EF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393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98CB674-7C0A-A941-95AF-E155777C881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899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6B3135-281F-5A4B-BFC1-AEA5496A22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199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CA05AC-5DA8-E444-AED0-8E1CFBA17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F1B9-6477-A74F-8CB2-581FC292E9BF}" type="datetimeFigureOut">
              <a:rPr lang="en-US" smtClean="0"/>
              <a:t>1/19/21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8B1B4D-9051-4E4E-B979-53AA4CC5C6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081D28-C348-9841-BEC0-A532141C1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343A-4694-B84B-A5BE-50B94046EF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275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0D5569-416E-E648-A64C-F7E906DF4C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1AAB39-9B50-4741-BBB5-D38AD9D824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EF5877-FEB1-4546-9168-3C4B2A9ED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F1B9-6477-A74F-8CB2-581FC292E9BF}" type="datetimeFigureOut">
              <a:rPr lang="en-US" smtClean="0"/>
              <a:t>1/19/21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DC5FF2-55AA-4D44-818E-D7B71214F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FE11B9-5E26-E440-A91B-64B25889C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343A-4694-B84B-A5BE-50B94046EF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67156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5C6B26-BD89-4A4C-9C22-2282784BB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2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A15C9F-A37C-EE42-A805-7D32B2BE6D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2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6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11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1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2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3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7E2BF7-ED30-4C48-95B7-6D5753F9A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F1B9-6477-A74F-8CB2-581FC292E9BF}" type="datetimeFigureOut">
              <a:rPr lang="en-US" smtClean="0"/>
              <a:t>1/19/21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868013-6EBA-B94C-A04A-5D600264E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F273C5-7447-2747-8280-594F09669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343A-4694-B84B-A5BE-50B94046EF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0541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0CB5A0-8100-594F-90AD-6320AC05A9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63AC17-D3ED-6048-BAF7-1D7FE4E6D5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7BFBD6-DA2A-C946-AD8F-A3A8C3E270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2BA618-4E83-F442-89FA-74558A17D5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F1B9-6477-A74F-8CB2-581FC292E9BF}" type="datetimeFigureOut">
              <a:rPr lang="en-US" smtClean="0"/>
              <a:t>1/19/21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5F04C5-C8F9-6C46-8B68-902BC20CD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952525-1147-9E4C-AC89-E4FF39D40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343A-4694-B84B-A5BE-50B94046EF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336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76D13-C6B8-3246-A9FE-F6A13022E4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B31EB4-F9E5-FC4A-9002-A1277FC048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A507DD-B69A-0A4D-95BA-0FBFEDB092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6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4F67F7-C35A-774B-B126-5C84D3A146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6" indent="0">
              <a:buNone/>
              <a:defRPr sz="2000" b="1"/>
            </a:lvl2pPr>
            <a:lvl3pPr marL="914411" indent="0">
              <a:buNone/>
              <a:defRPr sz="1800" b="1"/>
            </a:lvl3pPr>
            <a:lvl4pPr marL="1371617" indent="0">
              <a:buNone/>
              <a:defRPr sz="1600" b="1"/>
            </a:lvl4pPr>
            <a:lvl5pPr marL="1828823" indent="0">
              <a:buNone/>
              <a:defRPr sz="1600" b="1"/>
            </a:lvl5pPr>
            <a:lvl6pPr marL="2286029" indent="0">
              <a:buNone/>
              <a:defRPr sz="1600" b="1"/>
            </a:lvl6pPr>
            <a:lvl7pPr marL="2743234" indent="0">
              <a:buNone/>
              <a:defRPr sz="1600" b="1"/>
            </a:lvl7pPr>
            <a:lvl8pPr marL="3200440" indent="0">
              <a:buNone/>
              <a:defRPr sz="1600" b="1"/>
            </a:lvl8pPr>
            <a:lvl9pPr marL="3657646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72F3DC-0636-2F47-8033-C79289CB0D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28538A-5CD0-6D4A-B730-0AE658069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F1B9-6477-A74F-8CB2-581FC292E9BF}" type="datetimeFigureOut">
              <a:rPr lang="en-US" smtClean="0"/>
              <a:t>1/19/21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8D0124-4664-1446-9169-E25AA40D44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DFCD22-32BE-C344-BE81-25966BD6C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343A-4694-B84B-A5BE-50B94046EF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819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EBFD6-FC59-E943-B433-3D5DC1340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4C700F-1179-124E-A9C4-4296FE1F1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F1B9-6477-A74F-8CB2-581FC292E9BF}" type="datetimeFigureOut">
              <a:rPr lang="en-US" smtClean="0"/>
              <a:t>1/19/21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C74591F-CA82-DB46-BD24-E73678966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9F4FEE3-9580-8C4B-B27B-E8BFC085A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343A-4694-B84B-A5BE-50B94046EF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068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5D6A19-79EA-7E43-AE85-D76C785A1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F1B9-6477-A74F-8CB2-581FC292E9BF}" type="datetimeFigureOut">
              <a:rPr lang="en-US" smtClean="0"/>
              <a:t>1/19/21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D531D3-47A9-9145-8272-DA811A6E3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BDEB20-8071-7A46-A474-DEBF7070B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343A-4694-B84B-A5BE-50B94046EF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549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5D0E2-8A9E-854F-A96E-3C6146E97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61926-09E9-3245-B9FA-67C7C9310D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9FD9B37-5BFC-6E4B-BB54-0BB1CF8C02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D0707A4-CB69-2C40-B6BC-3B96F408F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F1B9-6477-A74F-8CB2-581FC292E9BF}" type="datetimeFigureOut">
              <a:rPr lang="en-US" smtClean="0"/>
              <a:t>1/19/21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180F7F-ECD8-2D49-94D7-EF8BC2D338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FD7731-02DB-9044-B762-005BC5558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343A-4694-B84B-A5BE-50B94046EF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668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D06CA5-2928-FF48-9E11-EA41FBA4C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6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F3B9769-9F69-774F-A603-96AD739BA2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1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6" indent="0">
              <a:buNone/>
              <a:defRPr sz="2800"/>
            </a:lvl2pPr>
            <a:lvl3pPr marL="914411" indent="0">
              <a:buNone/>
              <a:defRPr sz="2400"/>
            </a:lvl3pPr>
            <a:lvl4pPr marL="1371617" indent="0">
              <a:buNone/>
              <a:defRPr sz="2000"/>
            </a:lvl4pPr>
            <a:lvl5pPr marL="1828823" indent="0">
              <a:buNone/>
              <a:defRPr sz="2000"/>
            </a:lvl5pPr>
            <a:lvl6pPr marL="2286029" indent="0">
              <a:buNone/>
              <a:defRPr sz="2000"/>
            </a:lvl6pPr>
            <a:lvl7pPr marL="2743234" indent="0">
              <a:buNone/>
              <a:defRPr sz="2000"/>
            </a:lvl7pPr>
            <a:lvl8pPr marL="3200440" indent="0">
              <a:buNone/>
              <a:defRPr sz="2000"/>
            </a:lvl8pPr>
            <a:lvl9pPr marL="3657646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2C0687-BECE-574F-908A-E8D41B9409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6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6" indent="0">
              <a:buNone/>
              <a:defRPr sz="1400"/>
            </a:lvl2pPr>
            <a:lvl3pPr marL="914411" indent="0">
              <a:buNone/>
              <a:defRPr sz="1200"/>
            </a:lvl3pPr>
            <a:lvl4pPr marL="1371617" indent="0">
              <a:buNone/>
              <a:defRPr sz="1000"/>
            </a:lvl4pPr>
            <a:lvl5pPr marL="1828823" indent="0">
              <a:buNone/>
              <a:defRPr sz="1000"/>
            </a:lvl5pPr>
            <a:lvl6pPr marL="2286029" indent="0">
              <a:buNone/>
              <a:defRPr sz="1000"/>
            </a:lvl6pPr>
            <a:lvl7pPr marL="2743234" indent="0">
              <a:buNone/>
              <a:defRPr sz="1000"/>
            </a:lvl7pPr>
            <a:lvl8pPr marL="3200440" indent="0">
              <a:buNone/>
              <a:defRPr sz="1000"/>
            </a:lvl8pPr>
            <a:lvl9pPr marL="3657646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BB61E2-B5F8-AF49-89ED-3F4D19ACF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EF1B9-6477-A74F-8CB2-581FC292E9BF}" type="datetimeFigureOut">
              <a:rPr lang="en-US" smtClean="0"/>
              <a:t>1/19/21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87A019-AB52-8847-B19A-1C2267E46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09A544-9FCD-1140-AABE-1308448AB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5343A-4694-B84B-A5BE-50B94046EF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354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62D401-07CC-634B-AE14-DB9A1BEAE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2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65C52B-2F44-AA4F-BD92-4D7CBF227B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2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FF88BF-200D-E342-80A3-209907EEEE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6EF1B9-6477-A74F-8CB2-581FC292E9BF}" type="datetimeFigureOut">
              <a:rPr lang="en-US" smtClean="0"/>
              <a:t>1/19/21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602573-A379-9244-96F6-41D00C389B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2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F4B3CD-DB14-BB46-87C0-4CBCF246EA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65343A-4694-B84B-A5BE-50B94046EF6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506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11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3" indent="-228603" algn="l" defTabSz="914411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14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20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26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32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37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43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48" indent="-228603" algn="l" defTabSz="914411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1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17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23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29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34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40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46" algn="l" defTabSz="91441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4">
            <a:extLst>
              <a:ext uri="{FF2B5EF4-FFF2-40B4-BE49-F238E27FC236}">
                <a16:creationId xmlns:a16="http://schemas.microsoft.com/office/drawing/2014/main" id="{559AE206-7EBA-4D33-8BC9-9D8158553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E5D8D74-AD5E-AE44-B427-8C842F56F8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257" y="4525347"/>
            <a:ext cx="6939722" cy="1737360"/>
          </a:xfrm>
        </p:spPr>
        <p:txBody>
          <a:bodyPr anchor="ctr">
            <a:normAutofit/>
          </a:bodyPr>
          <a:lstStyle/>
          <a:p>
            <a:pPr algn="r"/>
            <a:r>
              <a:rPr lang="en-US" sz="4200" b="1" dirty="0">
                <a:solidFill>
                  <a:schemeClr val="accent1"/>
                </a:solidFill>
                <a:latin typeface="+mn-lt"/>
              </a:rPr>
              <a:t>Susquehanna Workforce Innovation Partnership (SWIP)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6E9C9B90-F5E9-064B-8F70-C3471FC9BD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50762" y="4525347"/>
            <a:ext cx="3211288" cy="1737360"/>
          </a:xfrm>
        </p:spPr>
        <p:txBody>
          <a:bodyPr anchor="ctr">
            <a:normAutofit/>
          </a:bodyPr>
          <a:lstStyle/>
          <a:p>
            <a:pPr algn="l"/>
            <a:r>
              <a:rPr lang="en-US" dirty="0"/>
              <a:t>Quarterly Meeting</a:t>
            </a:r>
          </a:p>
          <a:p>
            <a:pPr algn="l"/>
            <a:r>
              <a:rPr lang="en-US" dirty="0"/>
              <a:t>January 20, 2021</a:t>
            </a:r>
          </a:p>
        </p:txBody>
      </p:sp>
      <p:sp>
        <p:nvSpPr>
          <p:cNvPr id="24" name="Oval 16">
            <a:extLst>
              <a:ext uri="{FF2B5EF4-FFF2-40B4-BE49-F238E27FC236}">
                <a16:creationId xmlns:a16="http://schemas.microsoft.com/office/drawing/2014/main" id="{6437D937-A7F1-4011-92B4-328E5BE1B1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8567" y="620480"/>
            <a:ext cx="2243800" cy="2243796"/>
          </a:xfrm>
          <a:prstGeom prst="ellipse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18">
            <a:extLst>
              <a:ext uri="{FF2B5EF4-FFF2-40B4-BE49-F238E27FC236}">
                <a16:creationId xmlns:a16="http://schemas.microsoft.com/office/drawing/2014/main" id="{B672F332-AF08-46C6-94F0-77684310D7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95001" y="2466604"/>
            <a:ext cx="962395" cy="96239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4244EF8-D73A-40E1-BE73-D46E6B4B04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5830" y="2327988"/>
            <a:ext cx="293695" cy="293695"/>
          </a:xfrm>
          <a:prstGeom prst="ellipse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E8E38ED-369A-44C2-B635-0BED0E48A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00392" y="4525347"/>
            <a:ext cx="0" cy="1737360"/>
          </a:xfrm>
          <a:prstGeom prst="line">
            <a:avLst/>
          </a:prstGeom>
          <a:ln w="1905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6B8233-DD5E-854C-B28E-9BB35476FF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84767" y="6350238"/>
            <a:ext cx="365760" cy="365125"/>
          </a:xfrm>
          <a:prstGeom prst="ellipse">
            <a:avLst/>
          </a:prstGeom>
          <a:solidFill>
            <a:srgbClr val="595959"/>
          </a:solidFill>
        </p:spPr>
        <p:txBody>
          <a:bodyPr>
            <a:normAutofit/>
          </a:bodyPr>
          <a:lstStyle/>
          <a:p>
            <a:pPr algn="ctr">
              <a:spcAft>
                <a:spcPts val="600"/>
              </a:spcAft>
            </a:pPr>
            <a:fld id="{8782FD7B-B315-6345-9BD6-C7F158283518}" type="slidenum">
              <a:rPr lang="en-US" sz="1050">
                <a:solidFill>
                  <a:srgbClr val="FFFFFF"/>
                </a:solidFill>
              </a:rPr>
              <a:pPr algn="ctr">
                <a:spcAft>
                  <a:spcPts val="600"/>
                </a:spcAft>
              </a:pPr>
              <a:t>1</a:t>
            </a:fld>
            <a:endParaRPr lang="en-US" sz="1050">
              <a:solidFill>
                <a:srgbClr val="FFFFFF"/>
              </a:solidFill>
            </a:endParaRPr>
          </a:p>
        </p:txBody>
      </p:sp>
      <p:pic>
        <p:nvPicPr>
          <p:cNvPr id="13" name="Picture 12" descr="A close up of a sign&#10;&#10;Description automatically generated">
            <a:extLst>
              <a:ext uri="{FF2B5EF4-FFF2-40B4-BE49-F238E27FC236}">
                <a16:creationId xmlns:a16="http://schemas.microsoft.com/office/drawing/2014/main" id="{63A46785-909C-B541-B9D1-C3C0CA6B2E1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635012" y="981489"/>
            <a:ext cx="3449755" cy="2110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470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B0D32-F9C1-0444-BE64-9D0B0A7DC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1114" y="501651"/>
            <a:ext cx="7474172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1"/>
                </a:solidFill>
                <a:latin typeface="+mn-lt"/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03CAC5-CCB2-034D-9CAB-54C8302B68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1" y="1752600"/>
            <a:ext cx="7772400" cy="4603749"/>
          </a:xfrm>
        </p:spPr>
        <p:txBody>
          <a:bodyPr anchor="ctr">
            <a:normAutofit/>
          </a:bodyPr>
          <a:lstStyle/>
          <a:p>
            <a:pPr marL="692150" indent="-692150">
              <a:lnSpc>
                <a:spcPct val="100000"/>
              </a:lnSpc>
              <a:buNone/>
              <a:tabLst>
                <a:tab pos="741363" algn="l"/>
              </a:tabLst>
            </a:pPr>
            <a:r>
              <a:rPr lang="en-US" sz="2400" dirty="0"/>
              <a:t>1:00	Introductions </a:t>
            </a:r>
          </a:p>
          <a:p>
            <a:pPr marL="692150" lvl="2" indent="-6921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741363" algn="l"/>
              </a:tabLst>
            </a:pPr>
            <a:r>
              <a:rPr lang="en-US" i="1" dirty="0"/>
              <a:t>	</a:t>
            </a:r>
            <a:r>
              <a:rPr lang="en-US" sz="1800" i="1" dirty="0"/>
              <a:t>Starting tomorrow, there are 25 hours in a day. How will you use that extra hour?</a:t>
            </a:r>
            <a:endParaRPr lang="en-US" sz="1800" dirty="0"/>
          </a:p>
          <a:p>
            <a:pPr marL="692150" indent="-692150">
              <a:lnSpc>
                <a:spcPct val="100000"/>
              </a:lnSpc>
              <a:spcBef>
                <a:spcPts val="0"/>
              </a:spcBef>
              <a:buNone/>
              <a:tabLst>
                <a:tab pos="741363" algn="l"/>
              </a:tabLst>
            </a:pPr>
            <a:r>
              <a:rPr lang="en-US" sz="2400" dirty="0"/>
              <a:t>1:10	Partner Updates: SWN, DORS, SSA-I, Cecil College, HCC, Cecil DSS, Harford DSS, DLLR, Housing, HCAA</a:t>
            </a:r>
          </a:p>
          <a:p>
            <a:pPr marL="1319213" lvl="4" indent="-404813">
              <a:buFont typeface="Wingdings" pitchFamily="2" charset="2"/>
              <a:buChar char="ü"/>
              <a:tabLst>
                <a:tab pos="741363" algn="l"/>
              </a:tabLst>
            </a:pPr>
            <a:r>
              <a:rPr lang="en-US" dirty="0"/>
              <a:t>Operations updates</a:t>
            </a:r>
          </a:p>
          <a:p>
            <a:pPr marL="1319213" lvl="4" indent="-404813">
              <a:spcAft>
                <a:spcPts val="600"/>
              </a:spcAft>
              <a:buFont typeface="Wingdings" pitchFamily="2" charset="2"/>
              <a:buChar char="ü"/>
              <a:tabLst>
                <a:tab pos="741363" algn="l"/>
              </a:tabLst>
            </a:pPr>
            <a:r>
              <a:rPr lang="en-US" dirty="0"/>
              <a:t>Changes in people, process, program, or place of interest to other partners</a:t>
            </a:r>
            <a:endParaRPr lang="en-US" sz="1800" dirty="0"/>
          </a:p>
          <a:p>
            <a:pPr marL="692150" indent="-6921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741363" algn="l"/>
              </a:tabLst>
            </a:pPr>
            <a:r>
              <a:rPr lang="en-US" sz="2400" dirty="0"/>
              <a:t>1:20	SWIP Job shadowing program</a:t>
            </a:r>
          </a:p>
          <a:p>
            <a:pPr marL="692150" indent="-6921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741363" algn="l"/>
              </a:tabLst>
            </a:pPr>
            <a:r>
              <a:rPr lang="en-US" sz="2400" dirty="0"/>
              <a:t>1:35	Leisure and hospitality career pathway </a:t>
            </a:r>
          </a:p>
          <a:p>
            <a:pPr marL="692150" indent="-6921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741363" algn="l"/>
              </a:tabLst>
            </a:pPr>
            <a:r>
              <a:rPr lang="en-US" sz="2400" dirty="0"/>
              <a:t>1:50	SWN Board Employment Blueprint</a:t>
            </a:r>
          </a:p>
          <a:p>
            <a:pPr marL="692150" indent="-6921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741363" algn="l"/>
              </a:tabLst>
            </a:pPr>
            <a:r>
              <a:rPr lang="en-US" sz="2400" dirty="0"/>
              <a:t>2:00	Customer Service Focus Group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88880" y="0"/>
            <a:ext cx="210312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15400" y="2358913"/>
            <a:ext cx="2140172" cy="2140172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 descr="Checkmark">
            <a:extLst>
              <a:ext uri="{FF2B5EF4-FFF2-40B4-BE49-F238E27FC236}">
                <a16:creationId xmlns:a16="http://schemas.microsoft.com/office/drawing/2014/main" id="{C908D8F8-916F-4D0E-BEC3-905D4CACD8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413987" y="2857501"/>
            <a:ext cx="1142998" cy="114299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8C3AE0-D99A-D240-9177-C9C9BA78A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41428" y="6356350"/>
            <a:ext cx="1012371" cy="36512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fld id="{8782FD7B-B315-6345-9BD6-C7F158283518}" type="slidenum">
              <a:rPr lang="en-US">
                <a:solidFill>
                  <a:srgbClr val="FFFFFF"/>
                </a:solidFill>
              </a:rPr>
              <a:pPr>
                <a:spcAft>
                  <a:spcPts val="600"/>
                </a:spcAft>
              </a:pPr>
              <a:t>2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5770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8B4AA87-B0B2-CC41-A429-86CF3BAA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rgbClr val="FFFFFF"/>
                </a:solidFill>
                <a:latin typeface="+mn-lt"/>
              </a:rPr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9128D5-A6C9-9D4F-821B-52F412F6C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7860" y="137160"/>
            <a:ext cx="6057900" cy="6720840"/>
          </a:xfrm>
        </p:spPr>
        <p:txBody>
          <a:bodyPr anchor="ctr">
            <a:normAutofit/>
          </a:bodyPr>
          <a:lstStyle/>
          <a:p>
            <a:pPr marL="742960" indent="-742960">
              <a:buFont typeface="+mj-lt"/>
              <a:buAutoNum type="arabicPeriod"/>
            </a:pPr>
            <a:r>
              <a:rPr lang="en-US" sz="3600" dirty="0">
                <a:solidFill>
                  <a:srgbClr val="000000"/>
                </a:solidFill>
              </a:rPr>
              <a:t>Determine participation in proposed job shadowing program </a:t>
            </a:r>
          </a:p>
          <a:p>
            <a:pPr marL="742960" indent="-742960">
              <a:buFont typeface="+mj-lt"/>
              <a:buAutoNum type="arabicPeriod"/>
            </a:pPr>
            <a:r>
              <a:rPr lang="en-US" sz="3600" dirty="0">
                <a:solidFill>
                  <a:srgbClr val="000000"/>
                </a:solidFill>
              </a:rPr>
              <a:t>Assess value of hospitality career pathway </a:t>
            </a:r>
          </a:p>
          <a:p>
            <a:pPr marL="742960" indent="-742960">
              <a:buFont typeface="+mj-lt"/>
              <a:buAutoNum type="arabicPeriod"/>
            </a:pPr>
            <a:r>
              <a:rPr lang="en-US" sz="3600" dirty="0">
                <a:solidFill>
                  <a:srgbClr val="000000"/>
                </a:solidFill>
              </a:rPr>
              <a:t>Review SWN Employment Blueprint plan and initiatives</a:t>
            </a:r>
          </a:p>
          <a:p>
            <a:pPr marL="742960" indent="-742960">
              <a:buFont typeface="+mj-lt"/>
              <a:buAutoNum type="arabicPeriod"/>
            </a:pPr>
            <a:r>
              <a:rPr lang="en-US" sz="3600" dirty="0">
                <a:solidFill>
                  <a:srgbClr val="000000"/>
                </a:solidFill>
              </a:rPr>
              <a:t>Identify customer service practices across partner organizations</a:t>
            </a:r>
          </a:p>
        </p:txBody>
      </p:sp>
    </p:spTree>
    <p:extLst>
      <p:ext uri="{BB962C8B-B14F-4D97-AF65-F5344CB8AC3E}">
        <p14:creationId xmlns:p14="http://schemas.microsoft.com/office/powerpoint/2010/main" val="915683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29BF7C-DDD5-46BA-B43F-0B7D0F0D8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4000" b="1" dirty="0">
                <a:solidFill>
                  <a:srgbClr val="FFFFFF"/>
                </a:solidFill>
                <a:latin typeface="+mn-lt"/>
              </a:rPr>
              <a:t>SWIP Shadowing Program - Concept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2BF9F3-BDBD-4B25-9FAD-AF7A6CBBF4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10138"/>
            <a:ext cx="7165431" cy="6837724"/>
          </a:xfrm>
        </p:spPr>
        <p:txBody>
          <a:bodyPr anchor="ctr">
            <a:normAutofit/>
          </a:bodyPr>
          <a:lstStyle/>
          <a:p>
            <a:pPr marL="285750" marR="0" indent="-276225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Current Situation: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There is evidence that employees of WIOA partner organizations need additional exposure to partner capabilities to realize the goals of the WIOA – providing a seamless suite of services to workforce center customers.</a:t>
            </a:r>
          </a:p>
          <a:p>
            <a:pPr marL="285750" marR="0" indent="-276225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Concept</a:t>
            </a: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Implement a SWIP employee shadowing program</a:t>
            </a:r>
          </a:p>
          <a:p>
            <a:pPr marL="285750" marR="0" indent="-276225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Discussion: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Shadowing programs and extended details are well-established methods for creating strong intra-organization networks and enhancing collaborative efforts.  Shadowing allows employees to ‘walk a mile in their partners’ shoes.’  They learn the priorities, processes and day to day challenges their partners face, and develop stronger channels of communication and collaboration.  </a:t>
            </a:r>
          </a:p>
        </p:txBody>
      </p:sp>
    </p:spTree>
    <p:extLst>
      <p:ext uri="{BB962C8B-B14F-4D97-AF65-F5344CB8AC3E}">
        <p14:creationId xmlns:p14="http://schemas.microsoft.com/office/powerpoint/2010/main" val="1582772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79E27D9-03C7-44E2-9FF8-15D0C8506A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29BF7C-DDD5-46BA-B43F-0B7D0F0D8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723" y="962166"/>
            <a:ext cx="3613354" cy="4421876"/>
          </a:xfrm>
        </p:spPr>
        <p:txBody>
          <a:bodyPr anchor="t">
            <a:normAutofit/>
          </a:bodyPr>
          <a:lstStyle/>
          <a:p>
            <a:pPr algn="r"/>
            <a:r>
              <a:rPr lang="en-US" sz="4000" b="1" dirty="0">
                <a:solidFill>
                  <a:srgbClr val="0070C0"/>
                </a:solidFill>
                <a:latin typeface="+mn-lt"/>
              </a:rPr>
              <a:t>SWIP Shadowing Program - Implementation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2BF9F3-BDBD-4B25-9FAD-AF7A6CBBF4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5029" y="516194"/>
            <a:ext cx="7446248" cy="5884605"/>
          </a:xfrm>
        </p:spPr>
        <p:txBody>
          <a:bodyPr anchor="t">
            <a:normAutofit/>
          </a:bodyPr>
          <a:lstStyle/>
          <a:p>
            <a:pPr marL="3429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Establish clear program goals </a:t>
            </a:r>
          </a:p>
          <a:p>
            <a:pPr marL="3429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Develop a list of processes and personnel who would most benefit from shadowing opportunities</a:t>
            </a:r>
          </a:p>
          <a:p>
            <a:pPr marL="342900" marR="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Create a limited pilot program with the highest priority individuals (Job Centers?)</a:t>
            </a:r>
          </a:p>
          <a:p>
            <a:pPr marL="742950" marR="0" lvl="1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Create schedule of monthly shadowing opportunities</a:t>
            </a:r>
          </a:p>
          <a:p>
            <a:pPr marL="742950" marR="0" lvl="1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Plan specific activities for the shadowing period to enhance organizational collaboration and communication and increase Workforce Center effectiveness</a:t>
            </a:r>
          </a:p>
          <a:p>
            <a:pPr marL="742950" marR="0" lvl="1" indent="-2857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+mj-lt"/>
              <a:buAutoNum type="alphaLcPeriod"/>
            </a:pPr>
            <a:r>
              <a:rPr lang="en-U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Conduct pilot and evaluate results</a:t>
            </a:r>
          </a:p>
          <a:p>
            <a:pPr marL="342900" marR="0" lvl="0" indent="-3429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Refine and improve the program and extend to remaining prioritized personnel over the course of X months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EBF1590-3B36-48EE-A89D-3B6F3CB25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C8F6C8C-AB5A-4548-942D-E3FD40ACB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76000"/>
                </a:srgbClr>
              </a:gs>
              <a:gs pos="100000">
                <a:schemeClr val="accent1"/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707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20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22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24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26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28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29BF7C-DDD5-46BA-B43F-0B7D0F0D82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US" sz="4000" b="1" dirty="0">
                <a:solidFill>
                  <a:srgbClr val="FFFFFF"/>
                </a:solidFill>
                <a:latin typeface="+mn-lt"/>
              </a:rPr>
              <a:t>SWIP Shadowing Program - Outcomes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2BF9F3-BDBD-4B25-9FAD-AF7A6CBBF4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1887794"/>
            <a:ext cx="9724031" cy="4113761"/>
          </a:xfrm>
        </p:spPr>
        <p:txBody>
          <a:bodyPr anchor="ctr">
            <a:norm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Workforce Centers deliver a better customer experience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SWIP organizations develop a deeper collaborative network that better addresses customer problems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Increased awareness of partner capabilities</a:t>
            </a:r>
          </a:p>
          <a:p>
            <a:pPr marL="342900" marR="0" lvl="0" indent="-342900"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Better interpersonal relationships amongst SWIP organization staff</a:t>
            </a:r>
          </a:p>
          <a:p>
            <a:pPr marL="342900" marR="0" lvl="0" indent="-342900"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DISCUSSION</a:t>
            </a:r>
          </a:p>
          <a:p>
            <a:pPr marL="0" marR="0" indent="0">
              <a:spcBef>
                <a:spcPts val="0"/>
              </a:spcBef>
              <a:spcAft>
                <a:spcPts val="800"/>
              </a:spcAft>
              <a:buNone/>
            </a:pP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034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Rectangle 56"/>
          <p:cNvSpPr/>
          <p:nvPr/>
        </p:nvSpPr>
        <p:spPr>
          <a:xfrm>
            <a:off x="1795414" y="2304132"/>
            <a:ext cx="8635544" cy="3637523"/>
          </a:xfrm>
          <a:prstGeom prst="rect">
            <a:avLst/>
          </a:prstGeom>
          <a:solidFill>
            <a:srgbClr val="E9ED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endParaRPr lang="en-US" sz="1091">
              <a:solidFill>
                <a:prstClr val="white"/>
              </a:solidFill>
              <a:latin typeface="Calibri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1793514" y="2232123"/>
            <a:ext cx="7004122" cy="1026878"/>
          </a:xfrm>
          <a:prstGeom prst="rect">
            <a:avLst/>
          </a:prstGeom>
          <a:solidFill>
            <a:srgbClr val="D0D8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endParaRPr lang="en-US" sz="92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793515" y="1396961"/>
            <a:ext cx="8637443" cy="968946"/>
          </a:xfrm>
          <a:prstGeom prst="rect">
            <a:avLst/>
          </a:prstGeom>
          <a:solidFill>
            <a:srgbClr val="BCC7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endParaRPr lang="en-US" sz="92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Plaque 6"/>
          <p:cNvSpPr/>
          <p:nvPr/>
        </p:nvSpPr>
        <p:spPr>
          <a:xfrm>
            <a:off x="1812103" y="467591"/>
            <a:ext cx="8637443" cy="343802"/>
          </a:xfrm>
          <a:prstGeom prst="plaque">
            <a:avLst/>
          </a:prstGeom>
          <a:solidFill>
            <a:srgbClr val="4F81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841" b="1" dirty="0">
                <a:solidFill>
                  <a:prstClr val="white"/>
                </a:solidFill>
                <a:latin typeface="Calibri"/>
              </a:rPr>
              <a:t>Hospitality Career Pathways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74480" y="899005"/>
            <a:ext cx="1249966" cy="428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23438"/>
            <a:r>
              <a:rPr lang="en-US" sz="1091" b="1" dirty="0">
                <a:solidFill>
                  <a:prstClr val="black"/>
                </a:solidFill>
                <a:latin typeface="Arial Black" panose="020B0A04020102020204" pitchFamily="34" charset="0"/>
              </a:rPr>
              <a:t>Field of Work/ Division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208927" y="894730"/>
            <a:ext cx="1937768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23438"/>
            <a:r>
              <a:rPr lang="en-US" sz="1227" b="1" dirty="0">
                <a:solidFill>
                  <a:prstClr val="black"/>
                </a:solidFill>
                <a:latin typeface="Arial Black" panose="020B0A04020102020204" pitchFamily="34" charset="0"/>
              </a:rPr>
              <a:t>Restaurants/Food and Beverage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8719975" y="894730"/>
            <a:ext cx="1586903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23438"/>
            <a:r>
              <a:rPr lang="en-US" sz="1227" b="1" dirty="0">
                <a:solidFill>
                  <a:prstClr val="black"/>
                </a:solidFill>
                <a:latin typeface="Arial Black" panose="020B0A04020102020204" pitchFamily="34" charset="0"/>
              </a:rPr>
              <a:t>Recreation and Attractions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355150" y="934804"/>
            <a:ext cx="1249966" cy="281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23438"/>
            <a:r>
              <a:rPr lang="en-US" sz="1227" b="1" dirty="0">
                <a:solidFill>
                  <a:prstClr val="black"/>
                </a:solidFill>
                <a:latin typeface="Arial Black" panose="020B0A04020102020204" pitchFamily="34" charset="0"/>
              </a:rPr>
              <a:t>Lodging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1800457" y="1559040"/>
            <a:ext cx="1249966" cy="281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23438"/>
            <a:r>
              <a:rPr lang="en-US" sz="1227" b="1" dirty="0">
                <a:solidFill>
                  <a:prstClr val="black"/>
                </a:solidFill>
                <a:latin typeface="Arial Black" panose="020B0A04020102020204" pitchFamily="34" charset="0"/>
              </a:rPr>
              <a:t>Senior-Level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1754310" y="2395986"/>
            <a:ext cx="1249966" cy="281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23438"/>
            <a:r>
              <a:rPr lang="en-US" sz="1227" b="1" dirty="0">
                <a:solidFill>
                  <a:prstClr val="black"/>
                </a:solidFill>
                <a:latin typeface="Arial Black" panose="020B0A04020102020204" pitchFamily="34" charset="0"/>
              </a:rPr>
              <a:t>Mid-Level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1834718" y="3384767"/>
            <a:ext cx="1249966" cy="281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23438"/>
            <a:r>
              <a:rPr lang="en-US" sz="1227" b="1" dirty="0">
                <a:solidFill>
                  <a:prstClr val="black"/>
                </a:solidFill>
                <a:latin typeface="Arial Black" panose="020B0A04020102020204" pitchFamily="34" charset="0"/>
              </a:rPr>
              <a:t>Entry Level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795513" y="3579688"/>
            <a:ext cx="1249966" cy="281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23438"/>
            <a:r>
              <a:rPr lang="en-US" sz="1227" b="1" dirty="0">
                <a:solidFill>
                  <a:srgbClr val="4F81BD">
                    <a:lumMod val="75000"/>
                  </a:srgbClr>
                </a:solidFill>
                <a:latin typeface="Arial Black" panose="020B0A04020102020204" pitchFamily="34" charset="0"/>
              </a:rPr>
              <a:t>$21k-35k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744685" y="2593475"/>
            <a:ext cx="1249966" cy="281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23438"/>
            <a:r>
              <a:rPr lang="en-US" sz="1227" b="1" dirty="0">
                <a:solidFill>
                  <a:srgbClr val="4F81BD">
                    <a:lumMod val="75000"/>
                  </a:srgbClr>
                </a:solidFill>
                <a:latin typeface="Arial Black" panose="020B0A04020102020204" pitchFamily="34" charset="0"/>
              </a:rPr>
              <a:t>$37k-54k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719337" y="1782409"/>
            <a:ext cx="1249966" cy="281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23438"/>
            <a:r>
              <a:rPr lang="en-US" sz="1227" b="1" dirty="0">
                <a:solidFill>
                  <a:srgbClr val="4F81BD">
                    <a:lumMod val="75000"/>
                  </a:srgbClr>
                </a:solidFill>
                <a:latin typeface="Arial Black" panose="020B0A04020102020204" pitchFamily="34" charset="0"/>
              </a:rPr>
              <a:t>$60k-92k</a:t>
            </a:r>
          </a:p>
        </p:txBody>
      </p:sp>
      <p:sp>
        <p:nvSpPr>
          <p:cNvPr id="66" name="Plaque 65"/>
          <p:cNvSpPr/>
          <p:nvPr/>
        </p:nvSpPr>
        <p:spPr>
          <a:xfrm>
            <a:off x="4192671" y="6208886"/>
            <a:ext cx="935182" cy="467591"/>
          </a:xfrm>
          <a:prstGeom prst="plaque">
            <a:avLst/>
          </a:prstGeom>
          <a:solidFill>
            <a:srgbClr val="009AD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364" b="1" dirty="0">
                <a:solidFill>
                  <a:prstClr val="white"/>
                </a:solidFill>
                <a:latin typeface="Calibri"/>
              </a:rPr>
              <a:t>Zone I Careers</a:t>
            </a:r>
          </a:p>
        </p:txBody>
      </p:sp>
      <p:sp>
        <p:nvSpPr>
          <p:cNvPr id="67" name="Plaque 66"/>
          <p:cNvSpPr/>
          <p:nvPr/>
        </p:nvSpPr>
        <p:spPr>
          <a:xfrm>
            <a:off x="5698419" y="6198897"/>
            <a:ext cx="935182" cy="467591"/>
          </a:xfrm>
          <a:prstGeom prst="plaque">
            <a:avLst/>
          </a:prstGeom>
          <a:solidFill>
            <a:schemeClr val="accent6">
              <a:lumMod val="75000"/>
            </a:schemeClr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364" b="1" dirty="0">
                <a:solidFill>
                  <a:prstClr val="white"/>
                </a:solidFill>
                <a:latin typeface="Calibri"/>
              </a:rPr>
              <a:t>Zone 2 Careers</a:t>
            </a:r>
          </a:p>
        </p:txBody>
      </p:sp>
      <p:sp>
        <p:nvSpPr>
          <p:cNvPr id="68" name="Plaque 67"/>
          <p:cNvSpPr/>
          <p:nvPr/>
        </p:nvSpPr>
        <p:spPr>
          <a:xfrm>
            <a:off x="7162293" y="6210030"/>
            <a:ext cx="935182" cy="467591"/>
          </a:xfrm>
          <a:prstGeom prst="plaque">
            <a:avLst/>
          </a:prstGeom>
          <a:solidFill>
            <a:srgbClr val="2DB52D"/>
          </a:solidFill>
          <a:ln w="381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364" b="1" dirty="0">
                <a:solidFill>
                  <a:prstClr val="white"/>
                </a:solidFill>
                <a:latin typeface="Calibri"/>
              </a:rPr>
              <a:t>Zone 3 Careers</a:t>
            </a:r>
          </a:p>
        </p:txBody>
      </p:sp>
      <p:sp>
        <p:nvSpPr>
          <p:cNvPr id="69" name="Plaque 68"/>
          <p:cNvSpPr/>
          <p:nvPr/>
        </p:nvSpPr>
        <p:spPr>
          <a:xfrm>
            <a:off x="8578245" y="6208886"/>
            <a:ext cx="935182" cy="467591"/>
          </a:xfrm>
          <a:prstGeom prst="plaque">
            <a:avLst/>
          </a:prstGeom>
          <a:solidFill>
            <a:srgbClr val="CC0099"/>
          </a:solidFill>
          <a:ln w="38100">
            <a:solidFill>
              <a:srgbClr val="6600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364" b="1" dirty="0">
                <a:solidFill>
                  <a:prstClr val="white"/>
                </a:solidFill>
                <a:latin typeface="Calibri"/>
              </a:rPr>
              <a:t>Zone 4 Careers</a:t>
            </a:r>
          </a:p>
        </p:txBody>
      </p:sp>
      <p:sp>
        <p:nvSpPr>
          <p:cNvPr id="74" name="Plaque 73"/>
          <p:cNvSpPr/>
          <p:nvPr/>
        </p:nvSpPr>
        <p:spPr>
          <a:xfrm>
            <a:off x="3181815" y="3002365"/>
            <a:ext cx="3382461" cy="368716"/>
          </a:xfrm>
          <a:prstGeom prst="plaque">
            <a:avLst/>
          </a:prstGeom>
          <a:solidFill>
            <a:srgbClr val="009AD0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227" b="1" dirty="0">
                <a:solidFill>
                  <a:prstClr val="white"/>
                </a:solidFill>
                <a:latin typeface="Calibri"/>
              </a:rPr>
              <a:t>First Line Supervisor</a:t>
            </a:r>
          </a:p>
        </p:txBody>
      </p:sp>
      <p:sp>
        <p:nvSpPr>
          <p:cNvPr id="44" name="Plaque 43">
            <a:extLst>
              <a:ext uri="{FF2B5EF4-FFF2-40B4-BE49-F238E27FC236}">
                <a16:creationId xmlns:a16="http://schemas.microsoft.com/office/drawing/2014/main" id="{366FFCDE-6175-4508-981E-B0FBE1111AAF}"/>
              </a:ext>
            </a:extLst>
          </p:cNvPr>
          <p:cNvSpPr/>
          <p:nvPr/>
        </p:nvSpPr>
        <p:spPr>
          <a:xfrm>
            <a:off x="4249121" y="2439836"/>
            <a:ext cx="1001064" cy="391475"/>
          </a:xfrm>
          <a:prstGeom prst="plaque">
            <a:avLst/>
          </a:prstGeom>
          <a:solidFill>
            <a:srgbClr val="E46C0A"/>
          </a:solidFill>
          <a:ln w="381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091" b="1" dirty="0">
                <a:solidFill>
                  <a:prstClr val="white"/>
                </a:solidFill>
                <a:latin typeface="Calibri"/>
              </a:rPr>
              <a:t>Chef/ Head Cook</a:t>
            </a:r>
          </a:p>
        </p:txBody>
      </p:sp>
      <p:sp>
        <p:nvSpPr>
          <p:cNvPr id="48" name="Plaque 47">
            <a:extLst>
              <a:ext uri="{FF2B5EF4-FFF2-40B4-BE49-F238E27FC236}">
                <a16:creationId xmlns:a16="http://schemas.microsoft.com/office/drawing/2014/main" id="{7CF255AD-C9BF-43E1-9ACF-224553359454}"/>
              </a:ext>
            </a:extLst>
          </p:cNvPr>
          <p:cNvSpPr/>
          <p:nvPr/>
        </p:nvSpPr>
        <p:spPr>
          <a:xfrm>
            <a:off x="3229543" y="3528335"/>
            <a:ext cx="963128" cy="467591"/>
          </a:xfrm>
          <a:prstGeom prst="plaque">
            <a:avLst/>
          </a:prstGeom>
          <a:solidFill>
            <a:srgbClr val="009AD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227" b="1" dirty="0">
                <a:solidFill>
                  <a:prstClr val="white"/>
                </a:solidFill>
                <a:latin typeface="Calibri"/>
              </a:rPr>
              <a:t>Bartender</a:t>
            </a:r>
          </a:p>
        </p:txBody>
      </p:sp>
      <p:sp>
        <p:nvSpPr>
          <p:cNvPr id="73" name="Plaque 72">
            <a:extLst>
              <a:ext uri="{FF2B5EF4-FFF2-40B4-BE49-F238E27FC236}">
                <a16:creationId xmlns:a16="http://schemas.microsoft.com/office/drawing/2014/main" id="{F29EB3AD-8A4A-408A-AB3B-BAAD604E89B4}"/>
              </a:ext>
            </a:extLst>
          </p:cNvPr>
          <p:cNvSpPr/>
          <p:nvPr/>
        </p:nvSpPr>
        <p:spPr>
          <a:xfrm>
            <a:off x="2678573" y="6206410"/>
            <a:ext cx="935182" cy="467591"/>
          </a:xfrm>
          <a:prstGeom prst="plaque">
            <a:avLst/>
          </a:prstGeom>
          <a:solidFill>
            <a:schemeClr val="bg2">
              <a:lumMod val="50000"/>
            </a:schemeClr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364" b="1" dirty="0">
                <a:solidFill>
                  <a:prstClr val="white"/>
                </a:solidFill>
                <a:latin typeface="Calibri"/>
              </a:rPr>
              <a:t>Zone 0 Careers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F42473D7-99E5-4510-A192-7AFB725461C6}"/>
              </a:ext>
            </a:extLst>
          </p:cNvPr>
          <p:cNvSpPr txBox="1"/>
          <p:nvPr/>
        </p:nvSpPr>
        <p:spPr>
          <a:xfrm>
            <a:off x="7098799" y="886200"/>
            <a:ext cx="1249966" cy="470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23438"/>
            <a:r>
              <a:rPr lang="en-US" sz="1227" b="1" dirty="0">
                <a:solidFill>
                  <a:prstClr val="black"/>
                </a:solidFill>
                <a:latin typeface="Arial Black" panose="020B0A04020102020204" pitchFamily="34" charset="0"/>
              </a:rPr>
              <a:t>Travel and Tourism</a:t>
            </a:r>
          </a:p>
        </p:txBody>
      </p:sp>
      <p:sp>
        <p:nvSpPr>
          <p:cNvPr id="52" name="Plaque 51">
            <a:extLst>
              <a:ext uri="{FF2B5EF4-FFF2-40B4-BE49-F238E27FC236}">
                <a16:creationId xmlns:a16="http://schemas.microsoft.com/office/drawing/2014/main" id="{95B7FA5E-84DC-44F2-A557-FAEACE88EC50}"/>
              </a:ext>
            </a:extLst>
          </p:cNvPr>
          <p:cNvSpPr/>
          <p:nvPr/>
        </p:nvSpPr>
        <p:spPr>
          <a:xfrm>
            <a:off x="9074990" y="1446245"/>
            <a:ext cx="995153" cy="393962"/>
          </a:xfrm>
          <a:prstGeom prst="plaque">
            <a:avLst/>
          </a:prstGeom>
          <a:solidFill>
            <a:srgbClr val="CC0099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091" b="1" dirty="0">
                <a:solidFill>
                  <a:prstClr val="white"/>
                </a:solidFill>
                <a:latin typeface="Calibri"/>
              </a:rPr>
              <a:t>Gambling Manager</a:t>
            </a:r>
          </a:p>
        </p:txBody>
      </p:sp>
      <p:sp>
        <p:nvSpPr>
          <p:cNvPr id="40" name="Plaque 39">
            <a:extLst>
              <a:ext uri="{FF2B5EF4-FFF2-40B4-BE49-F238E27FC236}">
                <a16:creationId xmlns:a16="http://schemas.microsoft.com/office/drawing/2014/main" id="{2419127A-2C6C-42A0-9E70-3C967C18A46C}"/>
              </a:ext>
            </a:extLst>
          </p:cNvPr>
          <p:cNvSpPr/>
          <p:nvPr/>
        </p:nvSpPr>
        <p:spPr>
          <a:xfrm>
            <a:off x="9120000" y="4699831"/>
            <a:ext cx="1118612" cy="462977"/>
          </a:xfrm>
          <a:prstGeom prst="plaque">
            <a:avLst/>
          </a:prstGeom>
          <a:solidFill>
            <a:srgbClr val="009AD0"/>
          </a:solidFill>
          <a:ln w="38100">
            <a:solidFill>
              <a:srgbClr val="385D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227" b="1" dirty="0">
                <a:solidFill>
                  <a:prstClr val="white"/>
                </a:solidFill>
                <a:latin typeface="Calibri"/>
              </a:rPr>
              <a:t>Animal Trainer</a:t>
            </a:r>
          </a:p>
        </p:txBody>
      </p:sp>
      <p:sp>
        <p:nvSpPr>
          <p:cNvPr id="90" name="Plaque 89">
            <a:extLst>
              <a:ext uri="{FF2B5EF4-FFF2-40B4-BE49-F238E27FC236}">
                <a16:creationId xmlns:a16="http://schemas.microsoft.com/office/drawing/2014/main" id="{F0E8E19E-526B-4707-8060-A5F159BA3CF5}"/>
              </a:ext>
            </a:extLst>
          </p:cNvPr>
          <p:cNvSpPr/>
          <p:nvPr/>
        </p:nvSpPr>
        <p:spPr>
          <a:xfrm>
            <a:off x="3229543" y="4732287"/>
            <a:ext cx="963128" cy="467591"/>
          </a:xfrm>
          <a:prstGeom prst="plaque">
            <a:avLst/>
          </a:prstGeom>
          <a:solidFill>
            <a:schemeClr val="bg2">
              <a:lumMod val="50000"/>
            </a:schemeClr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364" b="1" dirty="0">
                <a:solidFill>
                  <a:prstClr val="white"/>
                </a:solidFill>
                <a:latin typeface="Calibri"/>
              </a:rPr>
              <a:t>Waitstaff</a:t>
            </a:r>
          </a:p>
        </p:txBody>
      </p:sp>
      <p:sp>
        <p:nvSpPr>
          <p:cNvPr id="91" name="Plaque 90">
            <a:extLst>
              <a:ext uri="{FF2B5EF4-FFF2-40B4-BE49-F238E27FC236}">
                <a16:creationId xmlns:a16="http://schemas.microsoft.com/office/drawing/2014/main" id="{C7968A8E-9013-4AE9-811B-AE2B89B465FB}"/>
              </a:ext>
            </a:extLst>
          </p:cNvPr>
          <p:cNvSpPr/>
          <p:nvPr/>
        </p:nvSpPr>
        <p:spPr>
          <a:xfrm>
            <a:off x="4282696" y="4718680"/>
            <a:ext cx="978959" cy="467591"/>
          </a:xfrm>
          <a:prstGeom prst="plaque">
            <a:avLst/>
          </a:prstGeom>
          <a:solidFill>
            <a:schemeClr val="bg2">
              <a:lumMod val="50000"/>
            </a:schemeClr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091" b="1" dirty="0">
                <a:solidFill>
                  <a:prstClr val="white"/>
                </a:solidFill>
                <a:latin typeface="Calibri"/>
              </a:rPr>
              <a:t>Dishwasher</a:t>
            </a:r>
          </a:p>
        </p:txBody>
      </p:sp>
      <p:sp>
        <p:nvSpPr>
          <p:cNvPr id="92" name="Plaque 91">
            <a:extLst>
              <a:ext uri="{FF2B5EF4-FFF2-40B4-BE49-F238E27FC236}">
                <a16:creationId xmlns:a16="http://schemas.microsoft.com/office/drawing/2014/main" id="{63E7FE3C-79AE-42D3-AB5B-EB603C298268}"/>
              </a:ext>
            </a:extLst>
          </p:cNvPr>
          <p:cNvSpPr/>
          <p:nvPr/>
        </p:nvSpPr>
        <p:spPr>
          <a:xfrm>
            <a:off x="9115675" y="5262704"/>
            <a:ext cx="1118612" cy="467591"/>
          </a:xfrm>
          <a:prstGeom prst="plaque">
            <a:avLst/>
          </a:prstGeom>
          <a:solidFill>
            <a:schemeClr val="bg2">
              <a:lumMod val="50000"/>
            </a:schemeClr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227" b="1" dirty="0">
                <a:solidFill>
                  <a:prstClr val="white"/>
                </a:solidFill>
                <a:latin typeface="Calibri"/>
              </a:rPr>
              <a:t>Gambling Dealer</a:t>
            </a:r>
          </a:p>
        </p:txBody>
      </p:sp>
      <p:sp>
        <p:nvSpPr>
          <p:cNvPr id="101" name="Plaque 100"/>
          <p:cNvSpPr/>
          <p:nvPr/>
        </p:nvSpPr>
        <p:spPr>
          <a:xfrm>
            <a:off x="9066699" y="2497512"/>
            <a:ext cx="1111107" cy="588183"/>
          </a:xfrm>
          <a:prstGeom prst="plaque">
            <a:avLst/>
          </a:prstGeom>
          <a:solidFill>
            <a:srgbClr val="2DB52D"/>
          </a:solidFill>
          <a:ln w="381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227" b="1" dirty="0">
                <a:solidFill>
                  <a:prstClr val="white"/>
                </a:solidFill>
                <a:latin typeface="Calibri"/>
              </a:rPr>
              <a:t>Recreation Worker</a:t>
            </a:r>
          </a:p>
        </p:txBody>
      </p:sp>
      <p:sp>
        <p:nvSpPr>
          <p:cNvPr id="72" name="Plaque 71">
            <a:extLst>
              <a:ext uri="{FF2B5EF4-FFF2-40B4-BE49-F238E27FC236}">
                <a16:creationId xmlns:a16="http://schemas.microsoft.com/office/drawing/2014/main" id="{A9F552B8-A0C5-4134-AFA8-18E20F443F65}"/>
              </a:ext>
            </a:extLst>
          </p:cNvPr>
          <p:cNvSpPr/>
          <p:nvPr/>
        </p:nvSpPr>
        <p:spPr>
          <a:xfrm>
            <a:off x="9068792" y="3834972"/>
            <a:ext cx="1169821" cy="781892"/>
          </a:xfrm>
          <a:prstGeom prst="plaque">
            <a:avLst/>
          </a:prstGeom>
          <a:solidFill>
            <a:schemeClr val="bg2">
              <a:lumMod val="50000"/>
            </a:schemeClr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227" b="1" dirty="0">
                <a:solidFill>
                  <a:prstClr val="white"/>
                </a:solidFill>
                <a:latin typeface="Calibri"/>
              </a:rPr>
              <a:t>Amusement/ Recreation Attendant</a:t>
            </a:r>
          </a:p>
        </p:txBody>
      </p:sp>
      <p:sp>
        <p:nvSpPr>
          <p:cNvPr id="76" name="Plaque 75">
            <a:extLst>
              <a:ext uri="{FF2B5EF4-FFF2-40B4-BE49-F238E27FC236}">
                <a16:creationId xmlns:a16="http://schemas.microsoft.com/office/drawing/2014/main" id="{4866CA2B-783F-4716-B504-4469ED368D9D}"/>
              </a:ext>
            </a:extLst>
          </p:cNvPr>
          <p:cNvSpPr/>
          <p:nvPr/>
        </p:nvSpPr>
        <p:spPr>
          <a:xfrm>
            <a:off x="2144555" y="4780979"/>
            <a:ext cx="935182" cy="467591"/>
          </a:xfrm>
          <a:prstGeom prst="plaque">
            <a:avLst/>
          </a:prstGeom>
          <a:solidFill>
            <a:schemeClr val="bg2">
              <a:lumMod val="50000"/>
            </a:schemeClr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364" b="1" dirty="0">
                <a:solidFill>
                  <a:prstClr val="white"/>
                </a:solidFill>
                <a:latin typeface="Calibri"/>
              </a:rPr>
              <a:t>Barista</a:t>
            </a:r>
          </a:p>
        </p:txBody>
      </p:sp>
      <p:sp>
        <p:nvSpPr>
          <p:cNvPr id="77" name="Plaque 76">
            <a:extLst>
              <a:ext uri="{FF2B5EF4-FFF2-40B4-BE49-F238E27FC236}">
                <a16:creationId xmlns:a16="http://schemas.microsoft.com/office/drawing/2014/main" id="{59B0756D-B0C0-4A3A-A7C7-2FC927E8790A}"/>
              </a:ext>
            </a:extLst>
          </p:cNvPr>
          <p:cNvSpPr/>
          <p:nvPr/>
        </p:nvSpPr>
        <p:spPr>
          <a:xfrm>
            <a:off x="5581793" y="5323388"/>
            <a:ext cx="1098063" cy="513165"/>
          </a:xfrm>
          <a:prstGeom prst="plaque">
            <a:avLst/>
          </a:prstGeom>
          <a:solidFill>
            <a:schemeClr val="bg2">
              <a:lumMod val="50000"/>
            </a:schemeClr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091" b="1" dirty="0">
                <a:solidFill>
                  <a:prstClr val="white"/>
                </a:solidFill>
                <a:latin typeface="Calibri"/>
              </a:rPr>
              <a:t>Maid/ Housekeeper</a:t>
            </a:r>
          </a:p>
        </p:txBody>
      </p:sp>
      <p:sp>
        <p:nvSpPr>
          <p:cNvPr id="81" name="Plaque 80">
            <a:extLst>
              <a:ext uri="{FF2B5EF4-FFF2-40B4-BE49-F238E27FC236}">
                <a16:creationId xmlns:a16="http://schemas.microsoft.com/office/drawing/2014/main" id="{8DCB9C18-DDF9-476D-B51A-6C2B242EB98B}"/>
              </a:ext>
            </a:extLst>
          </p:cNvPr>
          <p:cNvSpPr/>
          <p:nvPr/>
        </p:nvSpPr>
        <p:spPr>
          <a:xfrm>
            <a:off x="2129540" y="4161823"/>
            <a:ext cx="899174" cy="467591"/>
          </a:xfrm>
          <a:prstGeom prst="plaque">
            <a:avLst/>
          </a:prstGeom>
          <a:solidFill>
            <a:schemeClr val="bg2">
              <a:lumMod val="50000"/>
            </a:schemeClr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364" b="1" dirty="0">
                <a:solidFill>
                  <a:prstClr val="white"/>
                </a:solidFill>
                <a:latin typeface="Calibri"/>
              </a:rPr>
              <a:t>Host/ Hostess</a:t>
            </a:r>
          </a:p>
        </p:txBody>
      </p:sp>
      <p:sp>
        <p:nvSpPr>
          <p:cNvPr id="85" name="Plaque 84">
            <a:extLst>
              <a:ext uri="{FF2B5EF4-FFF2-40B4-BE49-F238E27FC236}">
                <a16:creationId xmlns:a16="http://schemas.microsoft.com/office/drawing/2014/main" id="{8254E7AE-BCB7-4784-B1DB-457E3F351FC5}"/>
              </a:ext>
            </a:extLst>
          </p:cNvPr>
          <p:cNvSpPr/>
          <p:nvPr/>
        </p:nvSpPr>
        <p:spPr>
          <a:xfrm>
            <a:off x="3229543" y="5376705"/>
            <a:ext cx="969086" cy="480396"/>
          </a:xfrm>
          <a:prstGeom prst="plaque">
            <a:avLst/>
          </a:prstGeom>
          <a:solidFill>
            <a:schemeClr val="bg2">
              <a:lumMod val="50000"/>
            </a:schemeClr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227" b="1" dirty="0">
                <a:solidFill>
                  <a:prstClr val="white"/>
                </a:solidFill>
                <a:latin typeface="Calibri"/>
              </a:rPr>
              <a:t>Cafeteria Attendant</a:t>
            </a:r>
          </a:p>
        </p:txBody>
      </p:sp>
      <p:sp>
        <p:nvSpPr>
          <p:cNvPr id="95" name="Plaque 94">
            <a:extLst>
              <a:ext uri="{FF2B5EF4-FFF2-40B4-BE49-F238E27FC236}">
                <a16:creationId xmlns:a16="http://schemas.microsoft.com/office/drawing/2014/main" id="{92DC7A61-390B-4B96-9773-B0B81A54E30A}"/>
              </a:ext>
            </a:extLst>
          </p:cNvPr>
          <p:cNvSpPr/>
          <p:nvPr/>
        </p:nvSpPr>
        <p:spPr>
          <a:xfrm>
            <a:off x="5545222" y="4151065"/>
            <a:ext cx="1059893" cy="513165"/>
          </a:xfrm>
          <a:prstGeom prst="plaque">
            <a:avLst/>
          </a:prstGeom>
          <a:solidFill>
            <a:schemeClr val="bg2">
              <a:lumMod val="50000"/>
            </a:schemeClr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227" b="1" dirty="0">
                <a:solidFill>
                  <a:prstClr val="white"/>
                </a:solidFill>
                <a:latin typeface="Calibri"/>
              </a:rPr>
              <a:t>Usher/ Ticket Taker</a:t>
            </a:r>
          </a:p>
        </p:txBody>
      </p:sp>
      <p:sp>
        <p:nvSpPr>
          <p:cNvPr id="97" name="Plaque 96">
            <a:extLst>
              <a:ext uri="{FF2B5EF4-FFF2-40B4-BE49-F238E27FC236}">
                <a16:creationId xmlns:a16="http://schemas.microsoft.com/office/drawing/2014/main" id="{25F46F6F-EAA9-4F38-AEF3-E0A909B6A79B}"/>
              </a:ext>
            </a:extLst>
          </p:cNvPr>
          <p:cNvSpPr/>
          <p:nvPr/>
        </p:nvSpPr>
        <p:spPr>
          <a:xfrm>
            <a:off x="5581792" y="3812140"/>
            <a:ext cx="1023322" cy="233103"/>
          </a:xfrm>
          <a:prstGeom prst="plaque">
            <a:avLst/>
          </a:prstGeom>
          <a:solidFill>
            <a:schemeClr val="bg2">
              <a:lumMod val="50000"/>
            </a:schemeClr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364" b="1" dirty="0">
                <a:solidFill>
                  <a:prstClr val="white"/>
                </a:solidFill>
                <a:latin typeface="Calibri"/>
              </a:rPr>
              <a:t>Desk Clerk</a:t>
            </a:r>
          </a:p>
        </p:txBody>
      </p:sp>
      <p:sp>
        <p:nvSpPr>
          <p:cNvPr id="100" name="Plaque 99">
            <a:extLst>
              <a:ext uri="{FF2B5EF4-FFF2-40B4-BE49-F238E27FC236}">
                <a16:creationId xmlns:a16="http://schemas.microsoft.com/office/drawing/2014/main" id="{525D93B8-BE32-4A66-822A-A028682DF34F}"/>
              </a:ext>
            </a:extLst>
          </p:cNvPr>
          <p:cNvSpPr/>
          <p:nvPr/>
        </p:nvSpPr>
        <p:spPr>
          <a:xfrm>
            <a:off x="2115240" y="5400134"/>
            <a:ext cx="978959" cy="467591"/>
          </a:xfrm>
          <a:prstGeom prst="plaque">
            <a:avLst/>
          </a:prstGeom>
          <a:solidFill>
            <a:schemeClr val="bg2">
              <a:lumMod val="50000"/>
            </a:schemeClr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227" b="1" dirty="0">
                <a:solidFill>
                  <a:prstClr val="white"/>
                </a:solidFill>
                <a:latin typeface="Calibri"/>
              </a:rPr>
              <a:t>Food Prep Worker</a:t>
            </a:r>
          </a:p>
        </p:txBody>
      </p:sp>
      <p:sp>
        <p:nvSpPr>
          <p:cNvPr id="102" name="Plaque 101">
            <a:extLst>
              <a:ext uri="{FF2B5EF4-FFF2-40B4-BE49-F238E27FC236}">
                <a16:creationId xmlns:a16="http://schemas.microsoft.com/office/drawing/2014/main" id="{3B54F6E7-375F-4011-A508-5C7D1D3BF51A}"/>
              </a:ext>
            </a:extLst>
          </p:cNvPr>
          <p:cNvSpPr/>
          <p:nvPr/>
        </p:nvSpPr>
        <p:spPr>
          <a:xfrm>
            <a:off x="5557912" y="4750696"/>
            <a:ext cx="1070452" cy="467591"/>
          </a:xfrm>
          <a:prstGeom prst="plaque">
            <a:avLst/>
          </a:prstGeom>
          <a:solidFill>
            <a:schemeClr val="bg2">
              <a:lumMod val="50000"/>
            </a:schemeClr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364" b="1" dirty="0">
                <a:solidFill>
                  <a:prstClr val="white"/>
                </a:solidFill>
                <a:latin typeface="Calibri"/>
              </a:rPr>
              <a:t>Janitor/ Cleaner</a:t>
            </a:r>
          </a:p>
        </p:txBody>
      </p:sp>
      <p:sp>
        <p:nvSpPr>
          <p:cNvPr id="104" name="Plaque 103">
            <a:extLst>
              <a:ext uri="{FF2B5EF4-FFF2-40B4-BE49-F238E27FC236}">
                <a16:creationId xmlns:a16="http://schemas.microsoft.com/office/drawing/2014/main" id="{921A2550-BE17-42F3-B6E1-B6FC8C87FCF8}"/>
              </a:ext>
            </a:extLst>
          </p:cNvPr>
          <p:cNvSpPr/>
          <p:nvPr/>
        </p:nvSpPr>
        <p:spPr>
          <a:xfrm>
            <a:off x="7431736" y="4752991"/>
            <a:ext cx="995153" cy="467591"/>
          </a:xfrm>
          <a:prstGeom prst="plaque">
            <a:avLst/>
          </a:prstGeom>
          <a:solidFill>
            <a:schemeClr val="bg2">
              <a:lumMod val="50000"/>
            </a:schemeClr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364" b="1" dirty="0">
                <a:solidFill>
                  <a:prstClr val="white"/>
                </a:solidFill>
                <a:latin typeface="Calibri"/>
              </a:rPr>
              <a:t>Ticket Agent </a:t>
            </a:r>
          </a:p>
        </p:txBody>
      </p:sp>
      <p:sp>
        <p:nvSpPr>
          <p:cNvPr id="106" name="Plaque 105">
            <a:extLst>
              <a:ext uri="{FF2B5EF4-FFF2-40B4-BE49-F238E27FC236}">
                <a16:creationId xmlns:a16="http://schemas.microsoft.com/office/drawing/2014/main" id="{52BB8EE6-63EA-466B-923A-4267A038E92F}"/>
              </a:ext>
            </a:extLst>
          </p:cNvPr>
          <p:cNvSpPr/>
          <p:nvPr/>
        </p:nvSpPr>
        <p:spPr>
          <a:xfrm>
            <a:off x="4282696" y="4144203"/>
            <a:ext cx="935182" cy="467591"/>
          </a:xfrm>
          <a:prstGeom prst="plaque">
            <a:avLst/>
          </a:prstGeom>
          <a:solidFill>
            <a:schemeClr val="bg2">
              <a:lumMod val="50000"/>
            </a:schemeClr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364" b="1">
                <a:solidFill>
                  <a:prstClr val="white"/>
                </a:solidFill>
                <a:latin typeface="Calibri"/>
              </a:rPr>
              <a:t>Baker</a:t>
            </a:r>
            <a:endParaRPr lang="en-US" sz="1364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7" name="Plaque 106">
            <a:extLst>
              <a:ext uri="{FF2B5EF4-FFF2-40B4-BE49-F238E27FC236}">
                <a16:creationId xmlns:a16="http://schemas.microsoft.com/office/drawing/2014/main" id="{1699B1E2-7C4F-498B-B35C-EFD3D664A272}"/>
              </a:ext>
            </a:extLst>
          </p:cNvPr>
          <p:cNvSpPr/>
          <p:nvPr/>
        </p:nvSpPr>
        <p:spPr>
          <a:xfrm>
            <a:off x="4272506" y="5373327"/>
            <a:ext cx="978959" cy="480396"/>
          </a:xfrm>
          <a:prstGeom prst="plaque">
            <a:avLst/>
          </a:prstGeom>
          <a:solidFill>
            <a:schemeClr val="bg2">
              <a:lumMod val="50000"/>
            </a:schemeClr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227" b="1" dirty="0">
                <a:solidFill>
                  <a:prstClr val="white"/>
                </a:solidFill>
                <a:latin typeface="Calibri"/>
              </a:rPr>
              <a:t>Fast Food Worker</a:t>
            </a:r>
          </a:p>
        </p:txBody>
      </p:sp>
      <p:sp>
        <p:nvSpPr>
          <p:cNvPr id="108" name="Plaque 107">
            <a:extLst>
              <a:ext uri="{FF2B5EF4-FFF2-40B4-BE49-F238E27FC236}">
                <a16:creationId xmlns:a16="http://schemas.microsoft.com/office/drawing/2014/main" id="{31D92702-AB3C-43CC-98EA-261AB1AD1568}"/>
              </a:ext>
            </a:extLst>
          </p:cNvPr>
          <p:cNvSpPr/>
          <p:nvPr/>
        </p:nvSpPr>
        <p:spPr>
          <a:xfrm>
            <a:off x="7401751" y="4095472"/>
            <a:ext cx="995153" cy="467591"/>
          </a:xfrm>
          <a:prstGeom prst="plaque">
            <a:avLst/>
          </a:prstGeom>
          <a:solidFill>
            <a:schemeClr val="bg2">
              <a:lumMod val="50000"/>
            </a:schemeClr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364" b="1">
                <a:solidFill>
                  <a:prstClr val="white"/>
                </a:solidFill>
                <a:latin typeface="Calibri"/>
              </a:rPr>
              <a:t>Travel Guide</a:t>
            </a:r>
            <a:endParaRPr lang="en-US" sz="1364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9" name="Plaque 108">
            <a:extLst>
              <a:ext uri="{FF2B5EF4-FFF2-40B4-BE49-F238E27FC236}">
                <a16:creationId xmlns:a16="http://schemas.microsoft.com/office/drawing/2014/main" id="{D9A4B69C-83AE-4791-84C7-168907DC8B31}"/>
              </a:ext>
            </a:extLst>
          </p:cNvPr>
          <p:cNvSpPr/>
          <p:nvPr/>
        </p:nvSpPr>
        <p:spPr>
          <a:xfrm>
            <a:off x="3242629" y="4138930"/>
            <a:ext cx="935182" cy="467591"/>
          </a:xfrm>
          <a:prstGeom prst="plaque">
            <a:avLst/>
          </a:prstGeom>
          <a:solidFill>
            <a:schemeClr val="bg2">
              <a:lumMod val="50000"/>
            </a:schemeClr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364" b="1">
                <a:solidFill>
                  <a:prstClr val="white"/>
                </a:solidFill>
                <a:latin typeface="Calibri"/>
              </a:rPr>
              <a:t>Cooks</a:t>
            </a:r>
            <a:endParaRPr lang="en-US" sz="1364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0" name="Plaque 109">
            <a:extLst>
              <a:ext uri="{FF2B5EF4-FFF2-40B4-BE49-F238E27FC236}">
                <a16:creationId xmlns:a16="http://schemas.microsoft.com/office/drawing/2014/main" id="{D8F87D8C-69E4-452C-AAFE-85F7F7E866EE}"/>
              </a:ext>
            </a:extLst>
          </p:cNvPr>
          <p:cNvSpPr/>
          <p:nvPr/>
        </p:nvSpPr>
        <p:spPr>
          <a:xfrm>
            <a:off x="9066699" y="3168662"/>
            <a:ext cx="1111107" cy="590695"/>
          </a:xfrm>
          <a:prstGeom prst="plaque">
            <a:avLst/>
          </a:prstGeom>
          <a:solidFill>
            <a:schemeClr val="bg2">
              <a:lumMod val="50000"/>
            </a:schemeClr>
          </a:solidFill>
          <a:ln w="3810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227" b="1" dirty="0">
                <a:solidFill>
                  <a:prstClr val="white"/>
                </a:solidFill>
                <a:latin typeface="Calibri"/>
              </a:rPr>
              <a:t>Gambling Cage Worker</a:t>
            </a:r>
          </a:p>
        </p:txBody>
      </p:sp>
      <p:sp>
        <p:nvSpPr>
          <p:cNvPr id="113" name="Plaque 112">
            <a:extLst>
              <a:ext uri="{FF2B5EF4-FFF2-40B4-BE49-F238E27FC236}">
                <a16:creationId xmlns:a16="http://schemas.microsoft.com/office/drawing/2014/main" id="{52C941B5-832A-47FC-A04B-0F7AE4C2D764}"/>
              </a:ext>
            </a:extLst>
          </p:cNvPr>
          <p:cNvSpPr/>
          <p:nvPr/>
        </p:nvSpPr>
        <p:spPr>
          <a:xfrm>
            <a:off x="7371766" y="3441392"/>
            <a:ext cx="995153" cy="436414"/>
          </a:xfrm>
          <a:prstGeom prst="plaque">
            <a:avLst/>
          </a:prstGeom>
          <a:solidFill>
            <a:srgbClr val="2DB52D"/>
          </a:solidFill>
          <a:ln w="381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227" b="1" dirty="0">
                <a:solidFill>
                  <a:prstClr val="white"/>
                </a:solidFill>
                <a:latin typeface="Calibri"/>
              </a:rPr>
              <a:t>Tour Guide</a:t>
            </a:r>
          </a:p>
        </p:txBody>
      </p:sp>
      <p:sp>
        <p:nvSpPr>
          <p:cNvPr id="114" name="Plaque 113">
            <a:extLst>
              <a:ext uri="{FF2B5EF4-FFF2-40B4-BE49-F238E27FC236}">
                <a16:creationId xmlns:a16="http://schemas.microsoft.com/office/drawing/2014/main" id="{A899E4A7-9D71-4F29-B3D1-43222B4416C7}"/>
              </a:ext>
            </a:extLst>
          </p:cNvPr>
          <p:cNvSpPr/>
          <p:nvPr/>
        </p:nvSpPr>
        <p:spPr>
          <a:xfrm>
            <a:off x="5522292" y="1528284"/>
            <a:ext cx="995153" cy="588183"/>
          </a:xfrm>
          <a:prstGeom prst="plaque">
            <a:avLst/>
          </a:prstGeom>
          <a:solidFill>
            <a:srgbClr val="2DB52D"/>
          </a:solidFill>
          <a:ln w="381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227" b="1">
                <a:solidFill>
                  <a:prstClr val="white"/>
                </a:solidFill>
                <a:latin typeface="Calibri"/>
              </a:rPr>
              <a:t>Lodging Manager</a:t>
            </a:r>
            <a:endParaRPr lang="en-US" sz="1227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5" name="Plaque 114">
            <a:extLst>
              <a:ext uri="{FF2B5EF4-FFF2-40B4-BE49-F238E27FC236}">
                <a16:creationId xmlns:a16="http://schemas.microsoft.com/office/drawing/2014/main" id="{E367CF03-39E3-47C5-AF11-F3951AC74F28}"/>
              </a:ext>
            </a:extLst>
          </p:cNvPr>
          <p:cNvSpPr/>
          <p:nvPr/>
        </p:nvSpPr>
        <p:spPr>
          <a:xfrm>
            <a:off x="7364690" y="2516094"/>
            <a:ext cx="935182" cy="588183"/>
          </a:xfrm>
          <a:prstGeom prst="plaque">
            <a:avLst/>
          </a:prstGeom>
          <a:solidFill>
            <a:srgbClr val="2DB52D"/>
          </a:solidFill>
          <a:ln w="38100"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227" b="1">
                <a:solidFill>
                  <a:prstClr val="white"/>
                </a:solidFill>
                <a:latin typeface="Calibri"/>
              </a:rPr>
              <a:t>Travel Agent</a:t>
            </a:r>
            <a:endParaRPr lang="en-US" sz="1227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7" name="Plaque 116">
            <a:extLst>
              <a:ext uri="{FF2B5EF4-FFF2-40B4-BE49-F238E27FC236}">
                <a16:creationId xmlns:a16="http://schemas.microsoft.com/office/drawing/2014/main" id="{63ECC639-64D0-4986-94EB-36F350522BFC}"/>
              </a:ext>
            </a:extLst>
          </p:cNvPr>
          <p:cNvSpPr/>
          <p:nvPr/>
        </p:nvSpPr>
        <p:spPr>
          <a:xfrm>
            <a:off x="3696444" y="1539951"/>
            <a:ext cx="935182" cy="540811"/>
          </a:xfrm>
          <a:prstGeom prst="plaque">
            <a:avLst/>
          </a:prstGeom>
          <a:solidFill>
            <a:srgbClr val="009AD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091" b="1">
                <a:solidFill>
                  <a:prstClr val="white"/>
                </a:solidFill>
                <a:latin typeface="Calibri"/>
              </a:rPr>
              <a:t>Food Service Manager</a:t>
            </a:r>
            <a:endParaRPr lang="en-US" sz="1091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8" name="Plaque 117">
            <a:extLst>
              <a:ext uri="{FF2B5EF4-FFF2-40B4-BE49-F238E27FC236}">
                <a16:creationId xmlns:a16="http://schemas.microsoft.com/office/drawing/2014/main" id="{D20D1EC8-7808-40CB-8706-7F4226D58B9F}"/>
              </a:ext>
            </a:extLst>
          </p:cNvPr>
          <p:cNvSpPr/>
          <p:nvPr/>
        </p:nvSpPr>
        <p:spPr>
          <a:xfrm>
            <a:off x="5570001" y="3452379"/>
            <a:ext cx="1010333" cy="248763"/>
          </a:xfrm>
          <a:prstGeom prst="plaque">
            <a:avLst/>
          </a:prstGeom>
          <a:solidFill>
            <a:srgbClr val="009AD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227" b="1" dirty="0">
                <a:solidFill>
                  <a:prstClr val="white"/>
                </a:solidFill>
                <a:latin typeface="Calibri"/>
              </a:rPr>
              <a:t>Concierge</a:t>
            </a:r>
          </a:p>
        </p:txBody>
      </p:sp>
      <p:sp>
        <p:nvSpPr>
          <p:cNvPr id="119" name="Plaque 118">
            <a:extLst>
              <a:ext uri="{FF2B5EF4-FFF2-40B4-BE49-F238E27FC236}">
                <a16:creationId xmlns:a16="http://schemas.microsoft.com/office/drawing/2014/main" id="{5F3F1891-4C31-44DD-AC79-2923C437FE00}"/>
              </a:ext>
            </a:extLst>
          </p:cNvPr>
          <p:cNvSpPr/>
          <p:nvPr/>
        </p:nvSpPr>
        <p:spPr>
          <a:xfrm>
            <a:off x="3210370" y="2444565"/>
            <a:ext cx="935182" cy="386747"/>
          </a:xfrm>
          <a:prstGeom prst="plaque">
            <a:avLst/>
          </a:prstGeom>
          <a:solidFill>
            <a:srgbClr val="009AD0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091" b="1" dirty="0">
                <a:solidFill>
                  <a:prstClr val="white"/>
                </a:solidFill>
                <a:latin typeface="Calibri"/>
              </a:rPr>
              <a:t>Cook, Private</a:t>
            </a:r>
          </a:p>
        </p:txBody>
      </p:sp>
      <p:sp>
        <p:nvSpPr>
          <p:cNvPr id="120" name="Plaque 119">
            <a:extLst>
              <a:ext uri="{FF2B5EF4-FFF2-40B4-BE49-F238E27FC236}">
                <a16:creationId xmlns:a16="http://schemas.microsoft.com/office/drawing/2014/main" id="{63FD9EED-7B19-481F-8932-D3194B7368BC}"/>
              </a:ext>
            </a:extLst>
          </p:cNvPr>
          <p:cNvSpPr/>
          <p:nvPr/>
        </p:nvSpPr>
        <p:spPr>
          <a:xfrm>
            <a:off x="9076143" y="1911171"/>
            <a:ext cx="1017877" cy="348289"/>
          </a:xfrm>
          <a:prstGeom prst="plaque">
            <a:avLst/>
          </a:prstGeom>
          <a:solidFill>
            <a:srgbClr val="009AD0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23438"/>
            <a:r>
              <a:rPr lang="en-US" sz="1091" b="1" dirty="0">
                <a:solidFill>
                  <a:prstClr val="white"/>
                </a:solidFill>
                <a:latin typeface="Calibri"/>
              </a:rPr>
              <a:t>First Line Supervisor</a:t>
            </a:r>
          </a:p>
        </p:txBody>
      </p:sp>
    </p:spTree>
    <p:extLst>
      <p:ext uri="{BB962C8B-B14F-4D97-AF65-F5344CB8AC3E}">
        <p14:creationId xmlns:p14="http://schemas.microsoft.com/office/powerpoint/2010/main" val="45214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DF91F20-B96F-4F77-AC3E-2CDD3BAA1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3D487F7-9050-4871-B351-34A72ADB29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484" y="-1"/>
            <a:ext cx="8111296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43C27DD-EF6A-4C48-9669-C2970E71A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858281" y="-401562"/>
            <a:ext cx="6858004" cy="7661129"/>
          </a:xfrm>
          <a:prstGeom prst="rect">
            <a:avLst/>
          </a:prstGeom>
          <a:gradFill>
            <a:gsLst>
              <a:gs pos="0">
                <a:schemeClr val="accent1">
                  <a:alpha val="23000"/>
                </a:schemeClr>
              </a:gs>
              <a:gs pos="7100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0"/>
                </a:srgb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84384FE-1C88-4CAA-8FB8-2313A3AE73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7519" y="-1"/>
            <a:ext cx="8118331" cy="6858000"/>
          </a:xfrm>
          <a:prstGeom prst="rect">
            <a:avLst/>
          </a:prstGeom>
          <a:gradFill>
            <a:gsLst>
              <a:gs pos="14000">
                <a:schemeClr val="accent1">
                  <a:alpha val="0"/>
                </a:schemeClr>
              </a:gs>
              <a:gs pos="100000">
                <a:srgbClr val="000000">
                  <a:alpha val="82000"/>
                </a:srgb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7B6A113-58CD-406C-BCE4-6E1F1F2BE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449520">
            <a:off x="2569700" y="983306"/>
            <a:ext cx="5005754" cy="5005754"/>
          </a:xfrm>
          <a:prstGeom prst="ellipse">
            <a:avLst/>
          </a:prstGeom>
          <a:gradFill>
            <a:gsLst>
              <a:gs pos="17000">
                <a:schemeClr val="accent1">
                  <a:lumMod val="75000"/>
                  <a:alpha val="0"/>
                </a:schemeClr>
              </a:gs>
              <a:gs pos="82000">
                <a:srgbClr val="000000">
                  <a:alpha val="24000"/>
                </a:srgbClr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E6D7D7B9-82DC-7948-8217-56896A448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7903" y="671086"/>
            <a:ext cx="5541252" cy="2815097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4800" dirty="0">
                <a:solidFill>
                  <a:srgbClr val="FFFFFF"/>
                </a:solidFill>
                <a:latin typeface="+mn-lt"/>
              </a:rPr>
              <a:t>Plan to implement Sage Policy Group Labor Market Recommendations</a:t>
            </a:r>
            <a:endParaRPr lang="en-US" sz="4800" kern="1200" dirty="0">
              <a:solidFill>
                <a:srgbClr val="FFFFFF"/>
              </a:solidFill>
              <a:latin typeface="+mn-lt"/>
              <a:ea typeface="+mj-ea"/>
              <a:cs typeface="+mj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5A1AA86-B7E6-4C02-AA34-F1A25CD4CC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7518" y="4354178"/>
            <a:ext cx="8118330" cy="2503817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33000"/>
                </a:schemeClr>
              </a:gs>
              <a:gs pos="83000">
                <a:srgbClr val="000000">
                  <a:alpha val="21000"/>
                </a:srgb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28656067-AF4E-7C4B-938B-99EAEB0A91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84578" y="0"/>
            <a:ext cx="5307422" cy="687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3290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F5A6A8-4C80-F64C-9808-BF922A6202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8516" y="47032"/>
            <a:ext cx="5261142" cy="6810540"/>
          </a:xfrm>
          <a:prstGeom prst="rect">
            <a:avLst/>
          </a:prstGeom>
        </p:spPr>
      </p:pic>
      <p:sp>
        <p:nvSpPr>
          <p:cNvPr id="11" name="Title 5">
            <a:extLst>
              <a:ext uri="{FF2B5EF4-FFF2-40B4-BE49-F238E27FC236}">
                <a16:creationId xmlns:a16="http://schemas.microsoft.com/office/drawing/2014/main" id="{3D476B63-116C-E04F-96F1-6C3B4AFCC0EB}"/>
              </a:ext>
            </a:extLst>
          </p:cNvPr>
          <p:cNvSpPr txBox="1">
            <a:spLocks/>
          </p:cNvSpPr>
          <p:nvPr/>
        </p:nvSpPr>
        <p:spPr>
          <a:xfrm>
            <a:off x="667903" y="671087"/>
            <a:ext cx="5541252" cy="183614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1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400"/>
            <a:r>
              <a:rPr lang="en-US" sz="4800" dirty="0">
                <a:solidFill>
                  <a:srgbClr val="FFFFFF"/>
                </a:solidFill>
                <a:latin typeface="+mn-lt"/>
              </a:rPr>
              <a:t>2021 Calendar of Events</a:t>
            </a:r>
          </a:p>
        </p:txBody>
      </p:sp>
    </p:spTree>
    <p:extLst>
      <p:ext uri="{BB962C8B-B14F-4D97-AF65-F5344CB8AC3E}">
        <p14:creationId xmlns:p14="http://schemas.microsoft.com/office/powerpoint/2010/main" val="18677620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5716</TotalTime>
  <Words>497</Words>
  <Application>Microsoft Macintosh PowerPoint</Application>
  <PresentationFormat>Widescreen</PresentationFormat>
  <Paragraphs>92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Arial Black</vt:lpstr>
      <vt:lpstr>Calibri</vt:lpstr>
      <vt:lpstr>Calibri Light</vt:lpstr>
      <vt:lpstr>Wingdings</vt:lpstr>
      <vt:lpstr>Office Theme</vt:lpstr>
      <vt:lpstr>Susquehanna Workforce Innovation Partnership (SWIP)</vt:lpstr>
      <vt:lpstr>Agenda</vt:lpstr>
      <vt:lpstr>Today’s Goals</vt:lpstr>
      <vt:lpstr>SWIP Shadowing Program - Concept</vt:lpstr>
      <vt:lpstr>SWIP Shadowing Program - Implementation</vt:lpstr>
      <vt:lpstr>SWIP Shadowing Program - Outcomes</vt:lpstr>
      <vt:lpstr>PowerPoint Presentation</vt:lpstr>
      <vt:lpstr>Plan to implement Sage Policy Group Labor Market Recommendations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Susquehanna Workforce Innovation Partnership (SWIP)</dc:title>
  <dc:creator>Joan Michel</dc:creator>
  <cp:lastModifiedBy>Joan Michel</cp:lastModifiedBy>
  <cp:revision>4</cp:revision>
  <dcterms:created xsi:type="dcterms:W3CDTF">2021-01-15T14:52:11Z</dcterms:created>
  <dcterms:modified xsi:type="dcterms:W3CDTF">2021-01-19T20:28:52Z</dcterms:modified>
</cp:coreProperties>
</file>